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83" r:id="rId4"/>
    <p:sldId id="258" r:id="rId5"/>
    <p:sldId id="260" r:id="rId6"/>
    <p:sldId id="259" r:id="rId7"/>
    <p:sldId id="263" r:id="rId8"/>
    <p:sldId id="264" r:id="rId9"/>
    <p:sldId id="265" r:id="rId10"/>
    <p:sldId id="266" r:id="rId11"/>
    <p:sldId id="282" r:id="rId12"/>
    <p:sldId id="262" r:id="rId13"/>
    <p:sldId id="267" r:id="rId14"/>
    <p:sldId id="268" r:id="rId15"/>
    <p:sldId id="269" r:id="rId16"/>
    <p:sldId id="261" r:id="rId17"/>
    <p:sldId id="273" r:id="rId18"/>
    <p:sldId id="271" r:id="rId19"/>
    <p:sldId id="272" r:id="rId20"/>
    <p:sldId id="277" r:id="rId21"/>
    <p:sldId id="274" r:id="rId22"/>
    <p:sldId id="275" r:id="rId23"/>
    <p:sldId id="276" r:id="rId24"/>
    <p:sldId id="278" r:id="rId25"/>
    <p:sldId id="279" r:id="rId26"/>
    <p:sldId id="280" r:id="rId27"/>
    <p:sldId id="281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/>
    <p:restoredTop sz="94745"/>
  </p:normalViewPr>
  <p:slideViewPr>
    <p:cSldViewPr snapToGrid="0" snapToObjects="1">
      <p:cViewPr>
        <p:scale>
          <a:sx n="110" d="100"/>
          <a:sy n="110" d="100"/>
        </p:scale>
        <p:origin x="-272" y="-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2956D1-6087-EB4E-8F8F-B0B19B14B8D2}" type="datetimeFigureOut">
              <a:rPr kumimoji="1" lang="zh-CN" altLang="en-US" smtClean="0"/>
              <a:t>2017/3/21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948D30-149F-3740-9317-3E61338212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0925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948D30-149F-3740-9317-3E613382129A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0404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3/21/17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3/21/17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3/21/17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3/21/17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3/21/17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3/21/17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3/21/17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3/21/17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3/21/17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3/21/17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3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3/21/17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3/21/17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平台介绍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394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第一步：添加项</a:t>
            </a:r>
            <a:r>
              <a:rPr lang="zh-CN" altLang="en-US" dirty="0" smtClean="0"/>
              <a:t>目</a:t>
            </a:r>
            <a:r>
              <a:rPr lang="en-US" altLang="zh-CN" dirty="0" smtClean="0"/>
              <a:t>—</a:t>
            </a:r>
            <a:r>
              <a:rPr lang="zh-CN" altLang="en-US" dirty="0" smtClean="0"/>
              <a:t>运行</a:t>
            </a:r>
            <a:endParaRPr lang="en-US" altLang="zh-CN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点击运行详情按钮，可以显示一个项目运行的各种状态。同时，点击新增启动，可以启动</a:t>
            </a:r>
            <a:r>
              <a:rPr kumimoji="1" lang="en-US" altLang="zh-CN" dirty="0"/>
              <a:t>HQL</a:t>
            </a:r>
            <a:r>
              <a:rPr kumimoji="1" lang="zh-CN" altLang="en-US" dirty="0"/>
              <a:t>，而点击日志，可以查到</a:t>
            </a:r>
            <a:r>
              <a:rPr kumimoji="1" lang="en-US" altLang="zh-CN" dirty="0"/>
              <a:t>HQL</a:t>
            </a:r>
            <a:r>
              <a:rPr kumimoji="1" lang="zh-CN" altLang="en-US" dirty="0"/>
              <a:t>的运行日志（如</a:t>
            </a:r>
            <a:r>
              <a:rPr kumimoji="1" lang="en-US" altLang="zh-CN" dirty="0"/>
              <a:t>MR</a:t>
            </a:r>
            <a:r>
              <a:rPr kumimoji="1" lang="zh-CN" altLang="en-US" dirty="0"/>
              <a:t>的执行日志</a:t>
            </a:r>
            <a:r>
              <a:rPr kumimoji="1" lang="zh-CN" altLang="en-US" dirty="0" smtClean="0"/>
              <a:t>等）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616848"/>
            <a:ext cx="95631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第一步：添加项</a:t>
            </a:r>
            <a:r>
              <a:rPr lang="zh-CN" altLang="en-US" dirty="0" smtClean="0"/>
              <a:t>目</a:t>
            </a:r>
            <a:r>
              <a:rPr lang="en-US" altLang="zh-CN" dirty="0" smtClean="0"/>
              <a:t>—</a:t>
            </a:r>
            <a:r>
              <a:rPr lang="zh-CN" altLang="en-US" dirty="0" smtClean="0"/>
              <a:t>任务状态</a:t>
            </a:r>
            <a:endParaRPr lang="en-US" altLang="zh-CN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mr-IN" dirty="0" smtClean="0"/>
              <a:t>阻塞</a:t>
            </a:r>
            <a:r>
              <a:rPr kumimoji="1" lang="zh-CN" altLang="en-US" dirty="0" smtClean="0"/>
              <a:t>：依赖未生成</a:t>
            </a:r>
            <a:endParaRPr kumimoji="1" lang="en-US" altLang="zh-CN" dirty="0" smtClean="0"/>
          </a:p>
          <a:p>
            <a:r>
              <a:rPr kumimoji="1" lang="zh-CN" altLang="mr-IN" dirty="0" smtClean="0"/>
              <a:t>检查</a:t>
            </a:r>
            <a:r>
              <a:rPr kumimoji="1" lang="zh-CN" altLang="en-US" dirty="0" smtClean="0"/>
              <a:t>：正在检查依赖（</a:t>
            </a:r>
            <a:r>
              <a:rPr kumimoji="1" lang="en-US" altLang="zh-CN" dirty="0" smtClean="0"/>
              <a:t>tag/</a:t>
            </a:r>
            <a:r>
              <a:rPr kumimoji="1" lang="en-US" altLang="zh-CN" dirty="0" err="1" smtClean="0"/>
              <a:t>hdfs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zh-CN" altLang="mr-IN" dirty="0" smtClean="0"/>
              <a:t>就绪</a:t>
            </a:r>
            <a:r>
              <a:rPr kumimoji="1" lang="zh-CN" altLang="en-US" dirty="0" smtClean="0"/>
              <a:t>：等待调度</a:t>
            </a:r>
            <a:endParaRPr kumimoji="1" lang="en-US" altLang="zh-CN" dirty="0" smtClean="0"/>
          </a:p>
          <a:p>
            <a:r>
              <a:rPr kumimoji="1" lang="zh-CN" altLang="mr-IN" dirty="0" smtClean="0"/>
              <a:t>运行</a:t>
            </a:r>
            <a:r>
              <a:rPr kumimoji="1" lang="zh-CN" altLang="en-US" dirty="0" smtClean="0"/>
              <a:t>：运行中</a:t>
            </a:r>
            <a:endParaRPr kumimoji="1" lang="en-US" altLang="zh-CN" dirty="0" smtClean="0"/>
          </a:p>
          <a:p>
            <a:r>
              <a:rPr kumimoji="1" lang="mr-IN" altLang="zh-CN" dirty="0" err="1" smtClean="0"/>
              <a:t>hive</a:t>
            </a:r>
            <a:r>
              <a:rPr kumimoji="1" lang="zh-CN" altLang="mr-IN" dirty="0" smtClean="0"/>
              <a:t>结束</a:t>
            </a:r>
            <a:r>
              <a:rPr kumimoji="1" lang="zh-CN" altLang="en-US" dirty="0" smtClean="0"/>
              <a:t>：集群任务结束</a:t>
            </a:r>
            <a:endParaRPr kumimoji="1" lang="en-US" altLang="zh-CN" dirty="0"/>
          </a:p>
          <a:p>
            <a:r>
              <a:rPr kumimoji="1" lang="zh-CN" altLang="mr-IN" dirty="0" smtClean="0"/>
              <a:t>成功</a:t>
            </a:r>
            <a:r>
              <a:rPr kumimoji="1" lang="zh-CN" altLang="en-US" dirty="0" smtClean="0"/>
              <a:t>：任务成功结束</a:t>
            </a:r>
            <a:endParaRPr kumimoji="1" lang="en-US" altLang="zh-CN" dirty="0"/>
          </a:p>
          <a:p>
            <a:r>
              <a:rPr kumimoji="1" lang="zh-CN" altLang="mr-IN" dirty="0" smtClean="0"/>
              <a:t>失败</a:t>
            </a:r>
            <a:r>
              <a:rPr kumimoji="1" lang="zh-CN" altLang="en-US" dirty="0" smtClean="0"/>
              <a:t>：任务失败</a:t>
            </a:r>
            <a:endParaRPr kumimoji="1" lang="en-US" altLang="zh-CN" dirty="0"/>
          </a:p>
          <a:p>
            <a:r>
              <a:rPr kumimoji="1" lang="zh-CN" altLang="mr-IN" dirty="0" smtClean="0"/>
              <a:t>警告</a:t>
            </a:r>
            <a:r>
              <a:rPr kumimoji="1" lang="zh-CN" altLang="en-US" dirty="0" smtClean="0"/>
              <a:t>：任务有报警</a:t>
            </a:r>
            <a:endParaRPr kumimoji="1" lang="en-US" altLang="zh-CN" dirty="0" smtClean="0"/>
          </a:p>
          <a:p>
            <a:r>
              <a:rPr kumimoji="1" lang="zh-CN" altLang="mr-IN" dirty="0" smtClean="0"/>
              <a:t>超时</a:t>
            </a:r>
            <a:r>
              <a:rPr kumimoji="1" lang="zh-CN" altLang="en-US" dirty="0" smtClean="0"/>
              <a:t>：任务超时</a:t>
            </a:r>
            <a:endParaRPr kumimoji="1" lang="en-US" altLang="zh-CN" dirty="0"/>
          </a:p>
          <a:p>
            <a:r>
              <a:rPr kumimoji="1" lang="zh-CN" altLang="mr-IN" dirty="0" smtClean="0"/>
              <a:t>杀死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kill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269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第二步：添加报表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1. </a:t>
            </a:r>
            <a:r>
              <a:rPr kumimoji="1" lang="zh-CN" altLang="en-US" dirty="0"/>
              <a:t>报表基本信息设置：选择项目、输入报表名称等设置 点击确定保存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en-US" altLang="zh-CN" dirty="0" smtClean="0"/>
              <a:t>2</a:t>
            </a:r>
            <a:r>
              <a:rPr kumimoji="1" lang="en-US" altLang="zh-CN" dirty="0"/>
              <a:t>. </a:t>
            </a:r>
            <a:r>
              <a:rPr kumimoji="1" lang="zh-CN" altLang="en-US" dirty="0"/>
              <a:t>时间条件设置：选择时间区类型、时间粒度、时间偏移量等设置，点击确定保存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en-US" altLang="zh-CN" dirty="0" smtClean="0"/>
              <a:t>3</a:t>
            </a:r>
            <a:r>
              <a:rPr kumimoji="1" lang="en-US" altLang="zh-CN" dirty="0"/>
              <a:t>. </a:t>
            </a:r>
            <a:r>
              <a:rPr kumimoji="1" lang="zh-CN" altLang="en-US" dirty="0"/>
              <a:t>图标区域设置：图表类型、标题、选取数据源设置，点击确定保存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en-US" altLang="zh-CN" dirty="0" smtClean="0"/>
              <a:t>4</a:t>
            </a:r>
            <a:r>
              <a:rPr kumimoji="1" lang="en-US" altLang="zh-CN" dirty="0"/>
              <a:t>. </a:t>
            </a:r>
            <a:r>
              <a:rPr kumimoji="1" lang="zh-CN" altLang="en-US" dirty="0"/>
              <a:t>表格区域设置：表格类型、表格名称、选择维度指标数据配置，点击确定保存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en-US" altLang="zh-CN" dirty="0" smtClean="0"/>
              <a:t>5</a:t>
            </a:r>
            <a:r>
              <a:rPr kumimoji="1" lang="en-US" altLang="zh-CN" dirty="0"/>
              <a:t>. </a:t>
            </a:r>
            <a:r>
              <a:rPr kumimoji="1" lang="zh-CN" altLang="en-US" dirty="0"/>
              <a:t>点击保存配置，完成新的报表配置</a:t>
            </a:r>
          </a:p>
        </p:txBody>
      </p:sp>
    </p:spTree>
    <p:extLst>
      <p:ext uri="{BB962C8B-B14F-4D97-AF65-F5344CB8AC3E}">
        <p14:creationId xmlns:p14="http://schemas.microsoft.com/office/powerpoint/2010/main" val="110387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第二步：添加报表</a:t>
            </a:r>
            <a:r>
              <a:rPr lang="en-US" altLang="zh-CN" dirty="0" smtClean="0"/>
              <a:t>-</a:t>
            </a:r>
            <a:r>
              <a:rPr lang="zh-CN" altLang="en-US" dirty="0"/>
              <a:t>时间条件设置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</a:t>
            </a:r>
            <a:r>
              <a:rPr lang="zh-CN" altLang="en-US" dirty="0" smtClean="0"/>
              <a:t>时</a:t>
            </a:r>
            <a:r>
              <a:rPr lang="zh-CN" altLang="en-US" dirty="0"/>
              <a:t>间区类型：分为区间和单天。</a:t>
            </a:r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 默</a:t>
            </a:r>
            <a:r>
              <a:rPr lang="zh-CN" altLang="en-US" dirty="0"/>
              <a:t>认时间间隔：开始时间和结束时间相差</a:t>
            </a:r>
            <a:r>
              <a:rPr lang="zh-CN" altLang="en-US" dirty="0" smtClean="0"/>
              <a:t>的</a:t>
            </a:r>
            <a:endParaRPr lang="en-US" altLang="zh-CN" dirty="0" smtClean="0"/>
          </a:p>
          <a:p>
            <a:r>
              <a:rPr lang="zh-CN" altLang="en-US" dirty="0" smtClean="0"/>
              <a:t>天数</a:t>
            </a:r>
            <a:r>
              <a:rPr lang="zh-CN" altLang="en-US" dirty="0"/>
              <a:t>。</a:t>
            </a:r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 默</a:t>
            </a:r>
            <a:r>
              <a:rPr lang="zh-CN" altLang="en-US" dirty="0"/>
              <a:t>认结束时间偏移量：结束时间默认当天</a:t>
            </a:r>
            <a:r>
              <a:rPr lang="zh-CN" altLang="en-US" dirty="0" smtClean="0"/>
              <a:t>的</a:t>
            </a:r>
            <a:endParaRPr lang="en-US" altLang="zh-CN" dirty="0" smtClean="0"/>
          </a:p>
          <a:p>
            <a:r>
              <a:rPr lang="zh-CN" altLang="en-US" dirty="0" smtClean="0"/>
              <a:t>前</a:t>
            </a:r>
            <a:r>
              <a:rPr lang="zh-CN" altLang="en-US" dirty="0"/>
              <a:t>几天</a:t>
            </a:r>
            <a:r>
              <a:rPr lang="en-US" altLang="zh-CN" dirty="0"/>
              <a:t>,</a:t>
            </a:r>
            <a:r>
              <a:rPr lang="zh-CN" altLang="en-US" dirty="0"/>
              <a:t>同时支持用户自定义设置偏移量的数据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 快</a:t>
            </a:r>
            <a:r>
              <a:rPr lang="zh-CN" altLang="en-US" dirty="0"/>
              <a:t>捷时间设置：前天、昨天 、最近</a:t>
            </a:r>
            <a:r>
              <a:rPr lang="en-US" altLang="zh-CN" dirty="0"/>
              <a:t>7</a:t>
            </a:r>
            <a:r>
              <a:rPr lang="zh-CN" altLang="en-US" dirty="0"/>
              <a:t>天、</a:t>
            </a:r>
            <a:r>
              <a:rPr lang="zh-CN" altLang="en-US" dirty="0" smtClean="0"/>
              <a:t>最</a:t>
            </a:r>
            <a:endParaRPr lang="en-US" altLang="zh-CN" dirty="0" smtClean="0"/>
          </a:p>
          <a:p>
            <a:r>
              <a:rPr lang="zh-CN" altLang="en-US" dirty="0" smtClean="0"/>
              <a:t>近</a:t>
            </a:r>
            <a:r>
              <a:rPr lang="en-US" altLang="zh-CN" dirty="0"/>
              <a:t>30</a:t>
            </a:r>
            <a:r>
              <a:rPr lang="zh-CN" altLang="en-US" dirty="0"/>
              <a:t>天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zh-CN" altLang="en-US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600" y="1684846"/>
            <a:ext cx="56134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6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第二步：添加报表</a:t>
            </a:r>
            <a:r>
              <a:rPr lang="en-US" altLang="zh-CN" dirty="0" smtClean="0"/>
              <a:t>-</a:t>
            </a:r>
            <a:r>
              <a:rPr lang="zh-CN" altLang="en-US" dirty="0" smtClean="0"/>
              <a:t>图表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支</a:t>
            </a:r>
            <a:r>
              <a:rPr lang="zh-CN" altLang="en-US" dirty="0"/>
              <a:t>持的图表类型 </a:t>
            </a:r>
            <a:r>
              <a:rPr lang="en-US" altLang="zh-CN" dirty="0" smtClean="0"/>
              <a:t>:</a:t>
            </a:r>
            <a:r>
              <a:rPr lang="zh-CN" altLang="en-US" dirty="0" smtClean="0"/>
              <a:t>饼图</a:t>
            </a:r>
            <a:r>
              <a:rPr lang="en-US" altLang="zh-CN" dirty="0" smtClean="0"/>
              <a:t>/</a:t>
            </a:r>
            <a:r>
              <a:rPr lang="zh-CN" altLang="en-US" dirty="0" smtClean="0"/>
              <a:t>柱</a:t>
            </a:r>
            <a:r>
              <a:rPr lang="zh-CN" altLang="en-US" dirty="0"/>
              <a:t>状</a:t>
            </a:r>
            <a:r>
              <a:rPr lang="zh-CN" altLang="en-US" dirty="0" smtClean="0"/>
              <a:t>图行</a:t>
            </a:r>
            <a:r>
              <a:rPr lang="zh-CN" altLang="en-US" dirty="0"/>
              <a:t>政区划</a:t>
            </a:r>
            <a:r>
              <a:rPr lang="zh-CN" altLang="en-US" dirty="0" smtClean="0"/>
              <a:t>图</a:t>
            </a:r>
            <a:r>
              <a:rPr lang="en-US" altLang="zh-CN" dirty="0" smtClean="0"/>
              <a:t>/</a:t>
            </a:r>
            <a:r>
              <a:rPr lang="zh-CN" altLang="en-US" dirty="0" smtClean="0"/>
              <a:t>漏</a:t>
            </a:r>
            <a:r>
              <a:rPr lang="zh-CN" altLang="en-US" dirty="0"/>
              <a:t>斗</a:t>
            </a:r>
            <a:r>
              <a:rPr lang="zh-CN" altLang="en-US" dirty="0" smtClean="0"/>
              <a:t>图</a:t>
            </a:r>
            <a:r>
              <a:rPr lang="en-US" altLang="zh-CN" dirty="0" smtClean="0"/>
              <a:t>/</a:t>
            </a:r>
            <a:r>
              <a:rPr lang="zh-CN" altLang="en-US" dirty="0" smtClean="0"/>
              <a:t>曲</a:t>
            </a:r>
            <a:r>
              <a:rPr lang="zh-CN" altLang="en-US" dirty="0"/>
              <a:t>线</a:t>
            </a:r>
            <a:r>
              <a:rPr lang="zh-CN" altLang="en-US" dirty="0" smtClean="0"/>
              <a:t>图</a:t>
            </a:r>
            <a:r>
              <a:rPr lang="en-US" altLang="zh-CN" dirty="0" smtClean="0"/>
              <a:t>/</a:t>
            </a:r>
            <a:r>
              <a:rPr lang="zh-CN" altLang="en-US" dirty="0" smtClean="0"/>
              <a:t>堆</a:t>
            </a:r>
            <a:r>
              <a:rPr lang="zh-CN" altLang="en-US" dirty="0"/>
              <a:t>积</a:t>
            </a:r>
            <a:r>
              <a:rPr lang="zh-CN" altLang="en-US" dirty="0" smtClean="0"/>
              <a:t>图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035" y="2239217"/>
            <a:ext cx="9006373" cy="402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5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第二步：添加报表</a:t>
            </a:r>
            <a:r>
              <a:rPr lang="en-US" altLang="zh-CN" dirty="0" smtClean="0"/>
              <a:t>-</a:t>
            </a:r>
            <a:r>
              <a:rPr lang="zh-CN" altLang="en-US" dirty="0" smtClean="0"/>
              <a:t>图表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737361"/>
            <a:ext cx="7692157" cy="437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9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第二步：添加报表</a:t>
            </a:r>
            <a:r>
              <a:rPr lang="en-US" altLang="zh-CN" dirty="0"/>
              <a:t>-</a:t>
            </a:r>
            <a:r>
              <a:rPr lang="zh-CN" altLang="en-US" dirty="0"/>
              <a:t>表格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595" y="1787842"/>
            <a:ext cx="5334418" cy="40227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955" y="1737360"/>
            <a:ext cx="5286725" cy="412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71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第二步：添加报表</a:t>
            </a:r>
            <a:r>
              <a:rPr lang="en-US" altLang="zh-CN" dirty="0" smtClean="0"/>
              <a:t>-</a:t>
            </a:r>
            <a:r>
              <a:rPr lang="zh-CN" altLang="en-US" dirty="0" smtClean="0"/>
              <a:t>表格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/>
          </a:p>
          <a:p>
            <a:endParaRPr kumimoji="1"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595580" y="1799148"/>
          <a:ext cx="7061166" cy="4116956"/>
        </p:xfrm>
        <a:graphic>
          <a:graphicData uri="http://schemas.openxmlformats.org/drawingml/2006/table">
            <a:tbl>
              <a:tblPr/>
              <a:tblGrid>
                <a:gridCol w="3530583"/>
                <a:gridCol w="3530583"/>
              </a:tblGrid>
              <a:tr h="299565">
                <a:tc>
                  <a:txBody>
                    <a:bodyPr/>
                    <a:lstStyle/>
                    <a:p>
                      <a:r>
                        <a:rPr lang="zh-CN" altLang="en-US" sz="1300" b="1">
                          <a:effectLst/>
                        </a:rPr>
                        <a:t>表格类型</a:t>
                      </a:r>
                    </a:p>
                  </a:txBody>
                  <a:tcPr marL="115903" marR="115903" marT="53494" marB="53494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b="1">
                          <a:effectLst/>
                        </a:rPr>
                        <a:t>表格描述</a:t>
                      </a:r>
                    </a:p>
                  </a:txBody>
                  <a:tcPr marL="115903" marR="115903" marT="53494" marB="53494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9565">
                <a:tc>
                  <a:txBody>
                    <a:bodyPr/>
                    <a:lstStyle/>
                    <a:p>
                      <a:r>
                        <a:rPr lang="zh-CN" altLang="en-US" sz="1300">
                          <a:effectLst/>
                        </a:rPr>
                        <a:t>主表</a:t>
                      </a:r>
                    </a:p>
                  </a:txBody>
                  <a:tcPr marL="115903" marR="115903" marT="53494" marB="53494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>
                          <a:effectLst/>
                        </a:rPr>
                        <a:t>展示的是概览数据</a:t>
                      </a:r>
                    </a:p>
                  </a:txBody>
                  <a:tcPr marL="115903" marR="115903" marT="53494" marB="53494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92142">
                <a:tc>
                  <a:txBody>
                    <a:bodyPr/>
                    <a:lstStyle/>
                    <a:p>
                      <a:r>
                        <a:rPr lang="zh-CN" altLang="en-US" sz="1300" dirty="0">
                          <a:effectLst/>
                        </a:rPr>
                        <a:t>副表</a:t>
                      </a:r>
                    </a:p>
                  </a:txBody>
                  <a:tcPr marL="115903" marR="115903" marT="53494" marB="53494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>
                          <a:effectLst/>
                        </a:rPr>
                        <a:t>展示的是细节数据，比如天级，小时级，周级细节数据</a:t>
                      </a:r>
                    </a:p>
                  </a:txBody>
                  <a:tcPr marL="115903" marR="115903" marT="53494" marB="53494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492142">
                <a:tc>
                  <a:txBody>
                    <a:bodyPr/>
                    <a:lstStyle/>
                    <a:p>
                      <a:r>
                        <a:rPr lang="zh-CN" altLang="en-US" sz="1300">
                          <a:effectLst/>
                        </a:rPr>
                        <a:t>普通表格</a:t>
                      </a:r>
                    </a:p>
                  </a:txBody>
                  <a:tcPr marL="115903" marR="115903" marT="53494" marB="53494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>
                          <a:effectLst/>
                        </a:rPr>
                        <a:t>从数据源选取所需的指标和维度，展示相应的数据，是最常用的表格类型</a:t>
                      </a:r>
                    </a:p>
                  </a:txBody>
                  <a:tcPr marL="115903" marR="115903" marT="53494" marB="53494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77296">
                <a:tc>
                  <a:txBody>
                    <a:bodyPr/>
                    <a:lstStyle/>
                    <a:p>
                      <a:r>
                        <a:rPr lang="zh-CN" altLang="en-US" sz="1300">
                          <a:effectLst/>
                        </a:rPr>
                        <a:t>对比表格</a:t>
                      </a:r>
                    </a:p>
                  </a:txBody>
                  <a:tcPr marL="115903" marR="115903" marT="53494" marB="53494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>
                          <a:effectLst/>
                        </a:rPr>
                        <a:t>选择指定的指标展示出该指标的当日值、前一日值、当日相比前一日变化率、</a:t>
                      </a:r>
                      <a:br>
                        <a:rPr lang="zh-CN" altLang="en-US" sz="1300" dirty="0">
                          <a:effectLst/>
                        </a:rPr>
                      </a:br>
                      <a:r>
                        <a:rPr lang="zh-CN" altLang="en-US" sz="1300" dirty="0">
                          <a:effectLst/>
                        </a:rPr>
                        <a:t>上周同日值、当日相比上周同日变化率、周平均值，方便进行对比分析</a:t>
                      </a:r>
                    </a:p>
                  </a:txBody>
                  <a:tcPr marL="115903" marR="115903" marT="53494" marB="53494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684719">
                <a:tc>
                  <a:txBody>
                    <a:bodyPr/>
                    <a:lstStyle/>
                    <a:p>
                      <a:r>
                        <a:rPr lang="zh-CN" altLang="en-US" sz="1300">
                          <a:effectLst/>
                        </a:rPr>
                        <a:t>聚合表格</a:t>
                      </a:r>
                    </a:p>
                  </a:txBody>
                  <a:tcPr marL="115903" marR="115903" marT="53494" marB="53494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>
                          <a:effectLst/>
                        </a:rPr>
                        <a:t>相比较普通报表多了一个该指标数值可以求最大值、求最小值、求和、求平均值、</a:t>
                      </a:r>
                      <a:br>
                        <a:rPr lang="zh-CN" altLang="en-US" sz="1300" dirty="0">
                          <a:effectLst/>
                        </a:rPr>
                      </a:br>
                      <a:r>
                        <a:rPr lang="zh-CN" altLang="en-US" sz="1300" dirty="0">
                          <a:effectLst/>
                        </a:rPr>
                        <a:t>计数的功能</a:t>
                      </a:r>
                    </a:p>
                  </a:txBody>
                  <a:tcPr marL="115903" marR="115903" marT="53494" marB="53494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77296">
                <a:tc>
                  <a:txBody>
                    <a:bodyPr/>
                    <a:lstStyle/>
                    <a:p>
                      <a:r>
                        <a:rPr lang="zh-CN" altLang="en-US" sz="1300">
                          <a:effectLst/>
                        </a:rPr>
                        <a:t>自定义表格</a:t>
                      </a:r>
                    </a:p>
                  </a:txBody>
                  <a:tcPr marL="115903" marR="115903" marT="53494" marB="53494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>
                          <a:effectLst/>
                        </a:rPr>
                        <a:t>用户自定义</a:t>
                      </a:r>
                      <a:r>
                        <a:rPr lang="en-US" altLang="zh-CN" sz="1300" dirty="0" err="1">
                          <a:effectLst/>
                        </a:rPr>
                        <a:t>sql</a:t>
                      </a:r>
                      <a:r>
                        <a:rPr lang="zh-CN" altLang="en-US" sz="1300" dirty="0">
                          <a:effectLst/>
                        </a:rPr>
                        <a:t>，通过</a:t>
                      </a:r>
                      <a:r>
                        <a:rPr lang="en-US" altLang="zh-CN" sz="1300" dirty="0">
                          <a:effectLst/>
                        </a:rPr>
                        <a:t>$TABLE(</a:t>
                      </a:r>
                      <a:r>
                        <a:rPr lang="zh-CN" altLang="en-US" sz="1300" dirty="0">
                          <a:effectLst/>
                        </a:rPr>
                        <a:t>项目英文名</a:t>
                      </a:r>
                      <a:r>
                        <a:rPr lang="en-US" altLang="zh-CN" sz="1300" dirty="0">
                          <a:effectLst/>
                        </a:rPr>
                        <a:t>,</a:t>
                      </a:r>
                      <a:r>
                        <a:rPr lang="zh-CN" altLang="en-US" sz="1300" dirty="0">
                          <a:effectLst/>
                        </a:rPr>
                        <a:t>维度组合</a:t>
                      </a:r>
                      <a:r>
                        <a:rPr lang="en-US" altLang="zh-CN" sz="1300" dirty="0">
                          <a:effectLst/>
                        </a:rPr>
                        <a:t>)</a:t>
                      </a:r>
                      <a:r>
                        <a:rPr lang="zh-CN" altLang="en-US" sz="1300" dirty="0">
                          <a:effectLst/>
                        </a:rPr>
                        <a:t>函数来确定维度、</a:t>
                      </a:r>
                      <a:br>
                        <a:rPr lang="zh-CN" altLang="en-US" sz="1300" dirty="0">
                          <a:effectLst/>
                        </a:rPr>
                      </a:br>
                      <a:r>
                        <a:rPr lang="zh-CN" altLang="en-US" sz="1300" dirty="0">
                          <a:effectLst/>
                        </a:rPr>
                        <a:t>指标的存储表，同时可以配置跨项目的报表，支持直接查询</a:t>
                      </a:r>
                      <a:r>
                        <a:rPr lang="en-US" altLang="zh-CN" sz="1300" dirty="0" err="1">
                          <a:effectLst/>
                        </a:rPr>
                        <a:t>Mysql</a:t>
                      </a:r>
                      <a:r>
                        <a:rPr lang="zh-CN" altLang="en-US" sz="1300" dirty="0">
                          <a:effectLst/>
                        </a:rPr>
                        <a:t>业务库。</a:t>
                      </a:r>
                    </a:p>
                  </a:txBody>
                  <a:tcPr marL="115903" marR="115903" marT="53494" marB="53494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29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第二步：添加报表</a:t>
            </a:r>
            <a:r>
              <a:rPr lang="en-US" altLang="zh-CN" dirty="0" smtClean="0"/>
              <a:t>-</a:t>
            </a:r>
            <a:r>
              <a:rPr lang="zh-CN" altLang="en-US" dirty="0" smtClean="0"/>
              <a:t>表格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/>
          </a:p>
          <a:p>
            <a:endParaRPr kumimoji="1" lang="zh-CN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026958"/>
              </p:ext>
            </p:extLst>
          </p:nvPr>
        </p:nvGraphicFramePr>
        <p:xfrm>
          <a:off x="2816183" y="1810278"/>
          <a:ext cx="6421122" cy="4217296"/>
        </p:xfrm>
        <a:graphic>
          <a:graphicData uri="http://schemas.openxmlformats.org/drawingml/2006/table">
            <a:tbl>
              <a:tblPr/>
              <a:tblGrid>
                <a:gridCol w="3210561"/>
                <a:gridCol w="3210561"/>
              </a:tblGrid>
              <a:tr h="242033">
                <a:tc>
                  <a:txBody>
                    <a:bodyPr/>
                    <a:lstStyle/>
                    <a:p>
                      <a:r>
                        <a:rPr lang="zh-CN" altLang="en-US" sz="1000" b="1">
                          <a:effectLst/>
                        </a:rPr>
                        <a:t>数据设置</a:t>
                      </a:r>
                    </a:p>
                  </a:txBody>
                  <a:tcPr marL="89670" marR="89670" marT="41386" marB="41386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b="1">
                          <a:effectLst/>
                        </a:rPr>
                        <a:t>设置描述</a:t>
                      </a:r>
                    </a:p>
                  </a:txBody>
                  <a:tcPr marL="89670" marR="89670" marT="41386" marB="41386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83110">
                <a:tc>
                  <a:txBody>
                    <a:bodyPr/>
                    <a:lstStyle/>
                    <a:p>
                      <a:r>
                        <a:rPr lang="zh-CN" altLang="en-US" sz="1000">
                          <a:effectLst/>
                        </a:rPr>
                        <a:t>类型</a:t>
                      </a:r>
                    </a:p>
                  </a:txBody>
                  <a:tcPr marL="89670" marR="89670" marT="41386" marB="41386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b="1" dirty="0">
                          <a:effectLst/>
                        </a:rPr>
                        <a:t>维度</a:t>
                      </a:r>
                      <a:r>
                        <a:rPr lang="zh-CN" altLang="en-US" sz="1000" dirty="0">
                          <a:effectLst/>
                        </a:rPr>
                        <a:t> ：展示的是维度数据</a:t>
                      </a:r>
                      <a:r>
                        <a:rPr lang="en-US" altLang="zh-CN" sz="1000" dirty="0">
                          <a:effectLst/>
                        </a:rPr>
                        <a:t>;</a:t>
                      </a:r>
                      <a:r>
                        <a:rPr lang="zh-CN" altLang="en-US" sz="1000" dirty="0">
                          <a:effectLst/>
                        </a:rPr>
                        <a:t>指标：展示的指标数据，可进行数据过滤、百分比等功能</a:t>
                      </a:r>
                      <a:r>
                        <a:rPr lang="en-US" altLang="zh-CN" sz="1000" dirty="0">
                          <a:effectLst/>
                        </a:rPr>
                        <a:t>;</a:t>
                      </a:r>
                      <a:br>
                        <a:rPr lang="en-US" altLang="zh-CN" sz="1000" dirty="0">
                          <a:effectLst/>
                        </a:rPr>
                      </a:br>
                      <a:r>
                        <a:rPr lang="en-US" altLang="zh-CN" sz="1000" b="1" dirty="0" err="1">
                          <a:effectLst/>
                        </a:rPr>
                        <a:t>udc</a:t>
                      </a:r>
                      <a:r>
                        <a:rPr lang="zh-CN" altLang="en-US" sz="1000" dirty="0">
                          <a:effectLst/>
                        </a:rPr>
                        <a:t>： 用户可自行计算指标与指标间的率值</a:t>
                      </a:r>
                      <a:r>
                        <a:rPr lang="en-US" altLang="zh-CN" sz="1000" dirty="0">
                          <a:effectLst/>
                        </a:rPr>
                        <a:t>,</a:t>
                      </a:r>
                      <a:r>
                        <a:rPr lang="zh-CN" altLang="en-US" sz="1000" dirty="0">
                          <a:effectLst/>
                        </a:rPr>
                        <a:t>通过点击 添加一行 按钮出现</a:t>
                      </a:r>
                      <a:r>
                        <a:rPr lang="en-US" altLang="zh-CN" sz="1000" dirty="0" err="1">
                          <a:effectLst/>
                        </a:rPr>
                        <a:t>udc</a:t>
                      </a:r>
                      <a:r>
                        <a:rPr lang="zh-CN" altLang="en-US" sz="1000" dirty="0">
                          <a:effectLst/>
                        </a:rPr>
                        <a:t>一行；</a:t>
                      </a:r>
                      <a:br>
                        <a:rPr lang="zh-CN" altLang="en-US" sz="1000" dirty="0">
                          <a:effectLst/>
                        </a:rPr>
                      </a:br>
                      <a:r>
                        <a:rPr lang="zh-CN" altLang="en-US" sz="1000" b="1" dirty="0">
                          <a:effectLst/>
                        </a:rPr>
                        <a:t>列名</a:t>
                      </a:r>
                      <a:r>
                        <a:rPr lang="zh-CN" altLang="en-US" sz="1000" dirty="0">
                          <a:effectLst/>
                        </a:rPr>
                        <a:t>：自定义表格，用户通过输入</a:t>
                      </a:r>
                      <a:r>
                        <a:rPr lang="en-US" altLang="zh-CN" sz="1000" dirty="0" err="1">
                          <a:effectLst/>
                        </a:rPr>
                        <a:t>sql</a:t>
                      </a:r>
                      <a:r>
                        <a:rPr lang="zh-CN" altLang="en-US" sz="1000" dirty="0">
                          <a:effectLst/>
                        </a:rPr>
                        <a:t>获取的字段列统称为列名，同时字段列可自行</a:t>
                      </a:r>
                      <a:br>
                        <a:rPr lang="zh-CN" altLang="en-US" sz="1000" dirty="0">
                          <a:effectLst/>
                        </a:rPr>
                      </a:br>
                      <a:r>
                        <a:rPr lang="zh-CN" altLang="en-US" sz="1000" dirty="0">
                          <a:effectLst/>
                        </a:rPr>
                        <a:t>配置所需的数据</a:t>
                      </a:r>
                    </a:p>
                  </a:txBody>
                  <a:tcPr marL="89670" marR="89670" marT="41386" marB="41386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2033">
                <a:tc>
                  <a:txBody>
                    <a:bodyPr/>
                    <a:lstStyle/>
                    <a:p>
                      <a:r>
                        <a:rPr lang="zh-CN" altLang="en-US" sz="1000">
                          <a:effectLst/>
                        </a:rPr>
                        <a:t>列显示名称</a:t>
                      </a:r>
                    </a:p>
                  </a:txBody>
                  <a:tcPr marL="89670" marR="89670" marT="41386" marB="41386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</a:rPr>
                        <a:t>表格的表头显示的列名称</a:t>
                      </a:r>
                    </a:p>
                  </a:txBody>
                  <a:tcPr marL="89670" marR="89670" marT="41386" marB="41386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398879">
                <a:tc>
                  <a:txBody>
                    <a:bodyPr/>
                    <a:lstStyle/>
                    <a:p>
                      <a:r>
                        <a:rPr lang="tr-TR" sz="1000">
                          <a:effectLst/>
                        </a:rPr>
                        <a:t>列key</a:t>
                      </a:r>
                    </a:p>
                  </a:txBody>
                  <a:tcPr marL="89670" marR="89670" marT="41386" marB="41386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</a:rPr>
                        <a:t>英文</a:t>
                      </a:r>
                      <a:r>
                        <a:rPr lang="en-US" altLang="zh-CN" sz="1000">
                          <a:effectLst/>
                        </a:rPr>
                        <a:t>key,</a:t>
                      </a:r>
                      <a:r>
                        <a:rPr lang="zh-CN" altLang="en-US" sz="1000">
                          <a:effectLst/>
                        </a:rPr>
                        <a:t>点击复制按钮可复制</a:t>
                      </a:r>
                      <a:r>
                        <a:rPr lang="en-US" altLang="zh-CN" sz="1000">
                          <a:effectLst/>
                        </a:rPr>
                        <a:t>key</a:t>
                      </a:r>
                      <a:r>
                        <a:rPr lang="zh-CN" altLang="en-US" sz="1000">
                          <a:effectLst/>
                        </a:rPr>
                        <a:t>，方便</a:t>
                      </a:r>
                      <a:r>
                        <a:rPr lang="en-US" altLang="zh-CN" sz="1000">
                          <a:effectLst/>
                        </a:rPr>
                        <a:t>udc</a:t>
                      </a:r>
                      <a:r>
                        <a:rPr lang="zh-CN" altLang="en-US" sz="1000">
                          <a:effectLst/>
                        </a:rPr>
                        <a:t>计算值使用此功能</a:t>
                      </a:r>
                    </a:p>
                  </a:txBody>
                  <a:tcPr marL="89670" marR="89670" marT="41386" marB="41386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2033">
                <a:tc>
                  <a:txBody>
                    <a:bodyPr/>
                    <a:lstStyle/>
                    <a:p>
                      <a:r>
                        <a:rPr lang="zh-CN" altLang="en-US" sz="1000">
                          <a:effectLst/>
                        </a:rPr>
                        <a:t>列说明</a:t>
                      </a:r>
                    </a:p>
                  </a:txBody>
                  <a:tcPr marL="89670" marR="89670" marT="41386" marB="41386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>
                          <a:effectLst/>
                        </a:rPr>
                        <a:t>当前列的详细注释说明，</a:t>
                      </a:r>
                      <a:r>
                        <a:rPr lang="en-US" altLang="zh-CN" sz="1000">
                          <a:effectLst/>
                        </a:rPr>
                        <a:t>udc</a:t>
                      </a:r>
                      <a:r>
                        <a:rPr lang="zh-CN" altLang="en-US" sz="1000">
                          <a:effectLst/>
                        </a:rPr>
                        <a:t>列可自定义</a:t>
                      </a:r>
                    </a:p>
                  </a:txBody>
                  <a:tcPr marL="89670" marR="89670" marT="41386" marB="41386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555725">
                <a:tc>
                  <a:txBody>
                    <a:bodyPr/>
                    <a:lstStyle/>
                    <a:p>
                      <a:r>
                        <a:rPr lang="zh-CN" altLang="en-US" sz="1000">
                          <a:effectLst/>
                        </a:rPr>
                        <a:t>数据过滤</a:t>
                      </a:r>
                    </a:p>
                  </a:txBody>
                  <a:tcPr marL="89670" marR="89670" marT="41386" marB="41386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>
                          <a:effectLst/>
                        </a:rPr>
                        <a:t>相当于sql的搜索条件，支持</a:t>
                      </a:r>
                      <a:r>
                        <a:rPr lang="en-US" sz="1000" dirty="0">
                          <a:effectLst/>
                        </a:rPr>
                        <a:t> =、</a:t>
                      </a:r>
                      <a:r>
                        <a:rPr lang="en-US" sz="1000" dirty="0" err="1">
                          <a:effectLst/>
                        </a:rPr>
                        <a:t>like、not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like、start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with、end</a:t>
                      </a:r>
                      <a:r>
                        <a:rPr lang="en-US" sz="1000" dirty="0">
                          <a:effectLst/>
                        </a:rPr>
                        <a:t> with、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 err="1">
                          <a:effectLst/>
                        </a:rPr>
                        <a:t>in、not</a:t>
                      </a:r>
                      <a:r>
                        <a:rPr lang="en-US" sz="1000" dirty="0">
                          <a:effectLst/>
                        </a:rPr>
                        <a:t> in、&lt;= 、&gt;=、&lt;、 &gt;、 !=、 正则 等条件</a:t>
                      </a:r>
                    </a:p>
                  </a:txBody>
                  <a:tcPr marL="89670" marR="89670" marT="41386" marB="41386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5725">
                <a:tc>
                  <a:txBody>
                    <a:bodyPr/>
                    <a:lstStyle/>
                    <a:p>
                      <a:r>
                        <a:rPr lang="zh-CN" altLang="en-US" sz="1000">
                          <a:effectLst/>
                        </a:rPr>
                        <a:t>计算值</a:t>
                      </a:r>
                    </a:p>
                  </a:txBody>
                  <a:tcPr marL="89670" marR="89670" marT="41386" marB="41386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b-NO" sz="1000" dirty="0" err="1">
                          <a:effectLst/>
                        </a:rPr>
                        <a:t>仅udc列可使用</a:t>
                      </a:r>
                      <a:r>
                        <a:rPr lang="nb-NO" sz="1000" dirty="0">
                          <a:effectLst/>
                        </a:rPr>
                        <a:t>；</a:t>
                      </a:r>
                      <a:br>
                        <a:rPr lang="nb-NO" sz="1000" dirty="0">
                          <a:effectLst/>
                        </a:rPr>
                      </a:br>
                      <a:r>
                        <a:rPr lang="nb-NO" sz="1000" dirty="0">
                          <a:effectLst/>
                        </a:rPr>
                        <a:t>100*</a:t>
                      </a:r>
                      <a:r>
                        <a:rPr lang="nb-NO" sz="1000" dirty="0" err="1">
                          <a:effectLst/>
                        </a:rPr>
                        <a:t>general.posterposter.paid_gmv</a:t>
                      </a:r>
                      <a:r>
                        <a:rPr lang="nb-NO" sz="1000" dirty="0">
                          <a:effectLst/>
                        </a:rPr>
                        <a:t>/sum(</a:t>
                      </a:r>
                      <a:r>
                        <a:rPr lang="nb-NO" sz="1000" dirty="0" err="1">
                          <a:effectLst/>
                        </a:rPr>
                        <a:t>general.posterposter.paid_gmv</a:t>
                      </a:r>
                      <a:r>
                        <a:rPr lang="nb-NO" sz="1000" dirty="0">
                          <a:effectLst/>
                        </a:rPr>
                        <a:t>)</a:t>
                      </a:r>
                    </a:p>
                  </a:txBody>
                  <a:tcPr marL="89670" marR="89670" marT="41386" marB="41386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242033">
                <a:tc>
                  <a:txBody>
                    <a:bodyPr/>
                    <a:lstStyle/>
                    <a:p>
                      <a:r>
                        <a:rPr lang="zh-CN" altLang="en-US" sz="1000">
                          <a:effectLst/>
                        </a:rPr>
                        <a:t>百分比</a:t>
                      </a:r>
                    </a:p>
                  </a:txBody>
                  <a:tcPr marL="89670" marR="89670" marT="41386" marB="41386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dirty="0">
                          <a:effectLst/>
                        </a:rPr>
                        <a:t>表格该列数据显示％</a:t>
                      </a:r>
                    </a:p>
                  </a:txBody>
                  <a:tcPr marL="89670" marR="89670" marT="41386" marB="41386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5725">
                <a:tc>
                  <a:txBody>
                    <a:bodyPr/>
                    <a:lstStyle/>
                    <a:p>
                      <a:r>
                        <a:rPr lang="zh-CN" altLang="en-US" sz="1000">
                          <a:effectLst/>
                        </a:rPr>
                        <a:t>搜索</a:t>
                      </a:r>
                    </a:p>
                  </a:txBody>
                  <a:tcPr marL="89670" marR="89670" marT="41386" marB="41386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b="1" dirty="0">
                          <a:effectLst/>
                        </a:rPr>
                        <a:t>模糊查询功能勾选</a:t>
                      </a:r>
                      <a:r>
                        <a:rPr lang="zh-CN" altLang="en-US" sz="1000" dirty="0">
                          <a:effectLst/>
                        </a:rPr>
                        <a:t>：表格显示上面则会出现模糊搜索的输入查询框，方便数据的模糊查询；</a:t>
                      </a:r>
                      <a:br>
                        <a:rPr lang="zh-CN" altLang="en-US" sz="1000" dirty="0">
                          <a:effectLst/>
                        </a:rPr>
                      </a:br>
                      <a:r>
                        <a:rPr lang="zh-CN" altLang="en-US" sz="1000" b="1" dirty="0">
                          <a:effectLst/>
                        </a:rPr>
                        <a:t>精确搜索</a:t>
                      </a:r>
                      <a:r>
                        <a:rPr lang="zh-CN" altLang="en-US" sz="1000" dirty="0">
                          <a:effectLst/>
                        </a:rPr>
                        <a:t>：即输入内容完全匹配</a:t>
                      </a:r>
                    </a:p>
                  </a:txBody>
                  <a:tcPr marL="89670" marR="89670" marT="41386" marB="41386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461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第二步：添加报表</a:t>
            </a:r>
            <a:r>
              <a:rPr lang="en-US" altLang="zh-CN" dirty="0" smtClean="0"/>
              <a:t>-</a:t>
            </a:r>
            <a:r>
              <a:rPr lang="zh-CN" altLang="en-US" dirty="0" smtClean="0"/>
              <a:t>表格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/>
          </a:p>
          <a:p>
            <a:endParaRPr kumimoji="1"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610923"/>
              </p:ext>
            </p:extLst>
          </p:nvPr>
        </p:nvGraphicFramePr>
        <p:xfrm>
          <a:off x="2892490" y="1766417"/>
          <a:ext cx="5367916" cy="4182420"/>
        </p:xfrm>
        <a:graphic>
          <a:graphicData uri="http://schemas.openxmlformats.org/drawingml/2006/table">
            <a:tbl>
              <a:tblPr/>
              <a:tblGrid>
                <a:gridCol w="2683958"/>
                <a:gridCol w="2683958"/>
              </a:tblGrid>
              <a:tr h="183120">
                <a:tc>
                  <a:txBody>
                    <a:bodyPr/>
                    <a:lstStyle/>
                    <a:p>
                      <a:r>
                        <a:rPr lang="zh-CN" altLang="en-US" sz="800" b="1">
                          <a:effectLst/>
                        </a:rPr>
                        <a:t>数据设置</a:t>
                      </a:r>
                    </a:p>
                  </a:txBody>
                  <a:tcPr marL="70064" marR="70064" marT="32337" marB="32337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800" b="1">
                          <a:effectLst/>
                        </a:rPr>
                        <a:t>设置描述</a:t>
                      </a:r>
                    </a:p>
                  </a:txBody>
                  <a:tcPr marL="70064" marR="70064" marT="32337" marB="32337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61721">
                <a:tc>
                  <a:txBody>
                    <a:bodyPr/>
                    <a:lstStyle/>
                    <a:p>
                      <a:r>
                        <a:rPr lang="zh-CN" altLang="en-US" sz="800">
                          <a:effectLst/>
                        </a:rPr>
                        <a:t>即时过滤</a:t>
                      </a:r>
                    </a:p>
                  </a:txBody>
                  <a:tcPr marL="70064" marR="70064" marT="32337" marB="32337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800">
                          <a:effectLst/>
                        </a:rPr>
                        <a:t>从获取的表格数据中随时查询过滤；</a:t>
                      </a:r>
                      <a:br>
                        <a:rPr lang="zh-CN" altLang="en-US" sz="800">
                          <a:effectLst/>
                        </a:rPr>
                      </a:br>
                      <a:r>
                        <a:rPr lang="zh-CN" altLang="en-US" sz="800" b="1">
                          <a:effectLst/>
                        </a:rPr>
                        <a:t>多选过滤条件</a:t>
                      </a:r>
                      <a:r>
                        <a:rPr lang="zh-CN" altLang="en-US" sz="800">
                          <a:effectLst/>
                        </a:rPr>
                        <a:t>：可设置多选过滤条件；</a:t>
                      </a:r>
                      <a:br>
                        <a:rPr lang="zh-CN" altLang="en-US" sz="800">
                          <a:effectLst/>
                        </a:rPr>
                      </a:br>
                      <a:r>
                        <a:rPr lang="zh-CN" altLang="en-US" sz="800" b="1">
                          <a:effectLst/>
                        </a:rPr>
                        <a:t>过滤条件的数据</a:t>
                      </a:r>
                      <a:r>
                        <a:rPr lang="zh-CN" altLang="en-US" sz="800">
                          <a:effectLst/>
                        </a:rPr>
                        <a:t>：可为空，可输入数据，当设置数据后表头会显示</a:t>
                      </a:r>
                      <a:r>
                        <a:rPr lang="en-US" altLang="zh-CN" sz="800">
                          <a:effectLst/>
                        </a:rPr>
                        <a:t>select</a:t>
                      </a:r>
                      <a:r>
                        <a:rPr lang="zh-CN" altLang="en-US" sz="800">
                          <a:effectLst/>
                        </a:rPr>
                        <a:t>下拉搜索框；</a:t>
                      </a:r>
                      <a:br>
                        <a:rPr lang="zh-CN" altLang="en-US" sz="800">
                          <a:effectLst/>
                        </a:rPr>
                      </a:br>
                      <a:r>
                        <a:rPr lang="zh-CN" altLang="en-US" sz="800" b="1">
                          <a:effectLst/>
                        </a:rPr>
                        <a:t>默认搜索值</a:t>
                      </a:r>
                      <a:r>
                        <a:rPr lang="zh-CN" altLang="en-US" sz="800">
                          <a:effectLst/>
                        </a:rPr>
                        <a:t>：数据查询框的默认值</a:t>
                      </a:r>
                    </a:p>
                  </a:txBody>
                  <a:tcPr marL="70064" marR="70064" marT="32337" marB="32337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97395">
                <a:tc>
                  <a:txBody>
                    <a:bodyPr/>
                    <a:lstStyle/>
                    <a:p>
                      <a:r>
                        <a:rPr lang="zh-CN" altLang="en-US" sz="800">
                          <a:effectLst/>
                        </a:rPr>
                        <a:t>外链</a:t>
                      </a:r>
                    </a:p>
                  </a:txBody>
                  <a:tcPr marL="70064" marR="70064" marT="32337" marB="32337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800" dirty="0">
                          <a:effectLst/>
                        </a:rPr>
                        <a:t>表格此列会有超链接显示；</a:t>
                      </a:r>
                      <a:br>
                        <a:rPr lang="zh-CN" altLang="en-US" sz="800" dirty="0">
                          <a:effectLst/>
                        </a:rPr>
                      </a:br>
                      <a:r>
                        <a:rPr lang="zh-CN" altLang="en-US" sz="800" b="1" dirty="0">
                          <a:effectLst/>
                        </a:rPr>
                        <a:t>功能</a:t>
                      </a:r>
                      <a:r>
                        <a:rPr lang="zh-CN" altLang="en-US" sz="800" dirty="0">
                          <a:effectLst/>
                        </a:rPr>
                        <a:t>：</a:t>
                      </a:r>
                      <a:br>
                        <a:rPr lang="zh-CN" altLang="en-US" sz="800" dirty="0">
                          <a:effectLst/>
                        </a:rPr>
                      </a:br>
                      <a:r>
                        <a:rPr lang="en-US" altLang="zh-CN" sz="800" dirty="0">
                          <a:effectLst/>
                        </a:rPr>
                        <a:t>1.</a:t>
                      </a:r>
                      <a:r>
                        <a:rPr lang="zh-CN" altLang="en-US" sz="800" dirty="0">
                          <a:effectLst/>
                        </a:rPr>
                        <a:t>支持平台内部报表跳转。 </a:t>
                      </a:r>
                      <a:br>
                        <a:rPr lang="zh-CN" altLang="en-US" sz="800" dirty="0">
                          <a:effectLst/>
                        </a:rPr>
                      </a:br>
                      <a:r>
                        <a:rPr lang="en-US" altLang="zh-CN" sz="800" dirty="0">
                          <a:effectLst/>
                        </a:rPr>
                        <a:t>2.</a:t>
                      </a:r>
                      <a:r>
                        <a:rPr lang="zh-CN" altLang="en-US" sz="800" dirty="0">
                          <a:effectLst/>
                        </a:rPr>
                        <a:t>支持外站跳转，外链式报表钻取。通过报表之间获取跳转来实现数据的上卷或者下钻。</a:t>
                      </a:r>
                      <a:br>
                        <a:rPr lang="zh-CN" altLang="en-US" sz="800" dirty="0">
                          <a:effectLst/>
                        </a:rPr>
                      </a:br>
                      <a:r>
                        <a:rPr lang="zh-CN" altLang="en-US" sz="800" b="1" dirty="0">
                          <a:effectLst/>
                        </a:rPr>
                        <a:t>数据格式</a:t>
                      </a:r>
                      <a:r>
                        <a:rPr lang="zh-CN" altLang="en-US" sz="800" dirty="0">
                          <a:effectLst/>
                        </a:rPr>
                        <a:t>：变量替换规则为</a:t>
                      </a:r>
                      <a:r>
                        <a:rPr lang="en-US" altLang="zh-CN" sz="800" dirty="0">
                          <a:effectLst/>
                        </a:rPr>
                        <a:t>${</a:t>
                      </a:r>
                      <a:r>
                        <a:rPr lang="en-US" altLang="zh-CN" sz="800" dirty="0" err="1">
                          <a:effectLst/>
                        </a:rPr>
                        <a:t>keyname</a:t>
                      </a:r>
                      <a:r>
                        <a:rPr lang="en-US" altLang="zh-CN" sz="800" dirty="0">
                          <a:effectLst/>
                        </a:rPr>
                        <a:t>},</a:t>
                      </a:r>
                      <a:r>
                        <a:rPr lang="zh-CN" altLang="en-US" sz="800" dirty="0">
                          <a:effectLst/>
                        </a:rPr>
                        <a:t>则将</a:t>
                      </a:r>
                      <a:r>
                        <a:rPr lang="en-US" altLang="zh-CN" sz="800" dirty="0" err="1">
                          <a:effectLst/>
                        </a:rPr>
                        <a:t>keyname</a:t>
                      </a:r>
                      <a:r>
                        <a:rPr lang="zh-CN" altLang="en-US" sz="800" dirty="0">
                          <a:effectLst/>
                        </a:rPr>
                        <a:t>替换为该行该</a:t>
                      </a:r>
                      <a:r>
                        <a:rPr lang="en-US" altLang="zh-CN" sz="800" dirty="0" err="1">
                          <a:effectLst/>
                        </a:rPr>
                        <a:t>keyname</a:t>
                      </a:r>
                      <a:r>
                        <a:rPr lang="zh-CN" altLang="en-US" sz="800" dirty="0">
                          <a:effectLst/>
                        </a:rPr>
                        <a:t>的值</a:t>
                      </a:r>
                      <a:r>
                        <a:rPr lang="en-US" altLang="zh-CN" sz="800" dirty="0">
                          <a:effectLst/>
                        </a:rPr>
                        <a:t>; </a:t>
                      </a:r>
                      <a:br>
                        <a:rPr lang="en-US" altLang="zh-CN" sz="800" dirty="0">
                          <a:effectLst/>
                        </a:rPr>
                      </a:br>
                      <a:r>
                        <a:rPr lang="zh-CN" altLang="en-US" sz="800" dirty="0">
                          <a:effectLst/>
                        </a:rPr>
                        <a:t>例如：</a:t>
                      </a:r>
                      <a:br>
                        <a:rPr lang="zh-CN" altLang="en-US" sz="800" dirty="0">
                          <a:effectLst/>
                        </a:rPr>
                      </a:br>
                      <a:r>
                        <a:rPr lang="zh-CN" altLang="en-US" sz="800" dirty="0">
                          <a:effectLst/>
                        </a:rPr>
                        <a:t>一阶一级渠道的外链配置为</a:t>
                      </a:r>
                      <a:r>
                        <a:rPr lang="en-US" altLang="zh-CN" sz="800" dirty="0">
                          <a:effectLst/>
                        </a:rPr>
                        <a:t>/visual/index/1819?first_source=${</a:t>
                      </a:r>
                      <a:r>
                        <a:rPr lang="en-US" altLang="zh-CN" sz="800" dirty="0" err="1">
                          <a:effectLst/>
                        </a:rPr>
                        <a:t>first_source</a:t>
                      </a:r>
                      <a:r>
                        <a:rPr lang="en-US" altLang="zh-CN" sz="800" dirty="0">
                          <a:effectLst/>
                        </a:rPr>
                        <a:t>}</a:t>
                      </a:r>
                      <a:r>
                        <a:rPr lang="zh-CN" altLang="en-US" sz="800" dirty="0">
                          <a:effectLst/>
                        </a:rPr>
                        <a:t>，则该报表一阶一级渠道的每个值可以跳转到</a:t>
                      </a:r>
                      <a:r>
                        <a:rPr lang="en-US" altLang="zh-CN" sz="800" dirty="0">
                          <a:effectLst/>
                        </a:rPr>
                        <a:t>/visual/index/1819?first_source=WAP</a:t>
                      </a:r>
                      <a:r>
                        <a:rPr lang="zh-CN" altLang="en-US" sz="800" dirty="0">
                          <a:effectLst/>
                        </a:rPr>
                        <a:t>页</a:t>
                      </a:r>
                    </a:p>
                  </a:txBody>
                  <a:tcPr marL="70064" marR="70064" marT="32337" marB="32337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183120">
                <a:tc>
                  <a:txBody>
                    <a:bodyPr/>
                    <a:lstStyle/>
                    <a:p>
                      <a:r>
                        <a:rPr lang="zh-CN" altLang="en-US" sz="800">
                          <a:effectLst/>
                        </a:rPr>
                        <a:t>图片显示</a:t>
                      </a:r>
                    </a:p>
                  </a:txBody>
                  <a:tcPr marL="70064" marR="70064" marT="32337" marB="32337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800" dirty="0">
                          <a:effectLst/>
                        </a:rPr>
                        <a:t>输入图片的</a:t>
                      </a:r>
                      <a:r>
                        <a:rPr lang="en-US" altLang="zh-CN" sz="800" dirty="0" err="1">
                          <a:effectLst/>
                        </a:rPr>
                        <a:t>url</a:t>
                      </a:r>
                      <a:endParaRPr lang="en-US" altLang="zh-CN" sz="800" dirty="0">
                        <a:effectLst/>
                      </a:endParaRPr>
                    </a:p>
                  </a:txBody>
                  <a:tcPr marL="70064" marR="70064" marT="32337" marB="32337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3120">
                <a:tc>
                  <a:txBody>
                    <a:bodyPr/>
                    <a:lstStyle/>
                    <a:p>
                      <a:r>
                        <a:rPr lang="zh-CN" altLang="en-US" sz="800">
                          <a:effectLst/>
                        </a:rPr>
                        <a:t>是否固定</a:t>
                      </a:r>
                    </a:p>
                  </a:txBody>
                  <a:tcPr marL="70064" marR="70064" marT="32337" marB="32337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800" dirty="0">
                          <a:effectLst/>
                        </a:rPr>
                        <a:t>表格的左侧固定，右侧可以左右滑动的功能</a:t>
                      </a:r>
                    </a:p>
                  </a:txBody>
                  <a:tcPr marL="70064" marR="70064" marT="32337" marB="32337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542071">
                <a:tc>
                  <a:txBody>
                    <a:bodyPr/>
                    <a:lstStyle/>
                    <a:p>
                      <a:r>
                        <a:rPr lang="zh-CN" altLang="en-US" sz="800" dirty="0">
                          <a:effectLst/>
                        </a:rPr>
                        <a:t>默认排序</a:t>
                      </a:r>
                    </a:p>
                  </a:txBody>
                  <a:tcPr marL="70064" marR="70064" marT="32337" marB="32337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 err="1">
                          <a:effectLst/>
                        </a:rPr>
                        <a:t>相当于sql的order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by功能</a:t>
                      </a:r>
                      <a:r>
                        <a:rPr lang="en-US" sz="800" dirty="0">
                          <a:effectLst/>
                        </a:rPr>
                        <a:t>；</a:t>
                      </a:r>
                      <a:br>
                        <a:rPr lang="en-US" sz="800" dirty="0">
                          <a:effectLst/>
                        </a:rPr>
                      </a:br>
                      <a:r>
                        <a:rPr lang="en-US" sz="800" dirty="0">
                          <a:effectLst/>
                        </a:rPr>
                        <a:t>不排序：默认值；</a:t>
                      </a:r>
                      <a:br>
                        <a:rPr lang="en-US" sz="800" dirty="0">
                          <a:effectLst/>
                        </a:rPr>
                      </a:br>
                      <a:r>
                        <a:rPr lang="en-US" sz="800" dirty="0" err="1">
                          <a:effectLst/>
                        </a:rPr>
                        <a:t>升序：order</a:t>
                      </a:r>
                      <a:r>
                        <a:rPr lang="en-US" sz="800" dirty="0">
                          <a:effectLst/>
                        </a:rPr>
                        <a:t> by </a:t>
                      </a:r>
                      <a:r>
                        <a:rPr lang="en-US" sz="800" dirty="0" err="1">
                          <a:effectLst/>
                        </a:rPr>
                        <a:t>asc</a:t>
                      </a:r>
                      <a:r>
                        <a:rPr lang="en-US" sz="800" dirty="0">
                          <a:effectLst/>
                        </a:rPr>
                        <a:t/>
                      </a:r>
                      <a:br>
                        <a:rPr lang="en-US" sz="800" dirty="0">
                          <a:effectLst/>
                        </a:rPr>
                      </a:br>
                      <a:r>
                        <a:rPr lang="en-US" sz="800" dirty="0" err="1">
                          <a:effectLst/>
                        </a:rPr>
                        <a:t>降序：order</a:t>
                      </a:r>
                      <a:r>
                        <a:rPr lang="en-US" sz="800" dirty="0">
                          <a:effectLst/>
                        </a:rPr>
                        <a:t> by </a:t>
                      </a:r>
                      <a:r>
                        <a:rPr lang="en-US" sz="800" dirty="0" err="1">
                          <a:effectLst/>
                        </a:rPr>
                        <a:t>desc</a:t>
                      </a:r>
                      <a:endParaRPr lang="en-US" sz="800" dirty="0">
                        <a:effectLst/>
                      </a:endParaRPr>
                    </a:p>
                  </a:txBody>
                  <a:tcPr marL="70064" marR="70064" marT="32337" marB="32337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3120">
                <a:tc>
                  <a:txBody>
                    <a:bodyPr/>
                    <a:lstStyle/>
                    <a:p>
                      <a:r>
                        <a:rPr lang="zh-CN" altLang="en-US" sz="800">
                          <a:effectLst/>
                        </a:rPr>
                        <a:t>隐藏选择</a:t>
                      </a:r>
                    </a:p>
                  </a:txBody>
                  <a:tcPr marL="70064" marR="70064" marT="32337" marB="32337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800" dirty="0">
                          <a:effectLst/>
                        </a:rPr>
                        <a:t>设置隐藏选择后，此列不显示在表格里</a:t>
                      </a:r>
                    </a:p>
                  </a:txBody>
                  <a:tcPr marL="70064" marR="70064" marT="32337" marB="32337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302770">
                <a:tc>
                  <a:txBody>
                    <a:bodyPr/>
                    <a:lstStyle/>
                    <a:p>
                      <a:r>
                        <a:rPr lang="zh-CN" altLang="en-US" sz="800">
                          <a:effectLst/>
                        </a:rPr>
                        <a:t>宽度</a:t>
                      </a:r>
                      <a:r>
                        <a:rPr lang="en-US" altLang="zh-CN" sz="800">
                          <a:effectLst/>
                        </a:rPr>
                        <a:t>(</a:t>
                      </a:r>
                      <a:r>
                        <a:rPr lang="zh-CN" altLang="en-US" sz="800">
                          <a:effectLst/>
                        </a:rPr>
                        <a:t>像素</a:t>
                      </a:r>
                      <a:r>
                        <a:rPr lang="en-US" altLang="zh-CN" sz="800">
                          <a:effectLst/>
                        </a:rPr>
                        <a:t>)</a:t>
                      </a:r>
                    </a:p>
                  </a:txBody>
                  <a:tcPr marL="70064" marR="70064" marT="32337" marB="32337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800" dirty="0">
                          <a:effectLst/>
                        </a:rPr>
                        <a:t>表格列的宽度；</a:t>
                      </a:r>
                      <a:br>
                        <a:rPr lang="zh-CN" altLang="en-US" sz="800" dirty="0">
                          <a:effectLst/>
                        </a:rPr>
                      </a:br>
                      <a:r>
                        <a:rPr lang="zh-CN" altLang="en-US" sz="800" dirty="0">
                          <a:effectLst/>
                        </a:rPr>
                        <a:t>默认值</a:t>
                      </a:r>
                      <a:r>
                        <a:rPr lang="en-US" altLang="zh-CN" sz="800" dirty="0">
                          <a:effectLst/>
                        </a:rPr>
                        <a:t>100</a:t>
                      </a:r>
                    </a:p>
                  </a:txBody>
                  <a:tcPr marL="70064" marR="70064" marT="32337" marB="32337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3120">
                <a:tc>
                  <a:txBody>
                    <a:bodyPr/>
                    <a:lstStyle/>
                    <a:p>
                      <a:r>
                        <a:rPr lang="zh-CN" altLang="en-US" sz="800">
                          <a:effectLst/>
                        </a:rPr>
                        <a:t>设置默认页码</a:t>
                      </a:r>
                    </a:p>
                  </a:txBody>
                  <a:tcPr marL="70064" marR="70064" marT="32337" marB="32337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800" dirty="0">
                          <a:effectLst/>
                        </a:rPr>
                        <a:t>表格数据的翻页功能</a:t>
                      </a:r>
                    </a:p>
                  </a:txBody>
                  <a:tcPr marL="70064" marR="70064" marT="32337" marB="32337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183120">
                <a:tc>
                  <a:txBody>
                    <a:bodyPr/>
                    <a:lstStyle/>
                    <a:p>
                      <a:r>
                        <a:rPr lang="zh-CN" altLang="en-US" sz="800" dirty="0">
                          <a:effectLst/>
                        </a:rPr>
                        <a:t>用户自定义列是否想对占比</a:t>
                      </a:r>
                    </a:p>
                  </a:txBody>
                  <a:tcPr marL="70064" marR="70064" marT="32337" marB="32337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800" dirty="0">
                          <a:effectLst/>
                        </a:rPr>
                        <a:t>此功能只用于 用户自定义列</a:t>
                      </a:r>
                      <a:r>
                        <a:rPr lang="en-US" altLang="zh-CN" sz="800" dirty="0" err="1">
                          <a:effectLst/>
                        </a:rPr>
                        <a:t>udc</a:t>
                      </a:r>
                      <a:r>
                        <a:rPr lang="zh-CN" altLang="en-US" sz="800" dirty="0">
                          <a:effectLst/>
                        </a:rPr>
                        <a:t>有效</a:t>
                      </a:r>
                    </a:p>
                  </a:txBody>
                  <a:tcPr marL="70064" marR="70064" marT="32337" marB="32337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992563" y="17668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effectLst/>
              </a:rPr>
              <a:t>目标</a:t>
            </a:r>
            <a:endParaRPr lang="zh-CN" altLang="en-US" dirty="0"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从数据生产到数据展现的完整服</a:t>
            </a:r>
            <a:r>
              <a:rPr lang="zh-CN" altLang="en-US" dirty="0" smtClean="0"/>
              <a:t>务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 smtClean="0"/>
              <a:t>数据和依赖的</a:t>
            </a:r>
            <a:r>
              <a:rPr lang="zh-CN" altLang="en-US" dirty="0"/>
              <a:t>统一管</a:t>
            </a:r>
            <a:r>
              <a:rPr lang="zh-CN" altLang="en-US" dirty="0" smtClean="0"/>
              <a:t>理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 smtClean="0"/>
              <a:t>灵</a:t>
            </a:r>
            <a:r>
              <a:rPr lang="zh-CN" altLang="en-US" dirty="0"/>
              <a:t>活的调</a:t>
            </a:r>
            <a:r>
              <a:rPr lang="zh-CN" altLang="en-US" dirty="0" smtClean="0"/>
              <a:t>度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 smtClean="0"/>
              <a:t>多样</a:t>
            </a:r>
            <a:r>
              <a:rPr lang="zh-CN" altLang="en-US" dirty="0"/>
              <a:t>而又易于配置的图表类</a:t>
            </a:r>
            <a:r>
              <a:rPr lang="zh-CN" altLang="en-US" dirty="0" smtClean="0"/>
              <a:t>型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 smtClean="0"/>
              <a:t>统</a:t>
            </a:r>
            <a:r>
              <a:rPr lang="zh-CN" altLang="en-US" dirty="0"/>
              <a:t>一的权限管理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675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第二步：添加报表</a:t>
            </a:r>
            <a:r>
              <a:rPr lang="en-US" altLang="zh-CN" dirty="0" smtClean="0"/>
              <a:t>-</a:t>
            </a:r>
            <a:r>
              <a:rPr lang="zh-CN" altLang="en-US" dirty="0" smtClean="0"/>
              <a:t>自定义表格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80" y="1845734"/>
            <a:ext cx="5359504" cy="4256486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 支持配置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平台现有项目的数据和直接查询业务库</a:t>
            </a:r>
            <a:r>
              <a:rPr lang="en-US" altLang="zh-CN" dirty="0" err="1" smtClean="0"/>
              <a:t>mysql</a:t>
            </a:r>
            <a:r>
              <a:rPr lang="zh-CN" altLang="en-US" dirty="0" smtClean="0"/>
              <a:t>数据</a:t>
            </a:r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 查询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平台现有项目的数据表名用函数</a:t>
            </a:r>
            <a:r>
              <a:rPr lang="en-US" altLang="zh-CN" dirty="0" smtClean="0"/>
              <a:t>$TABLE(</a:t>
            </a:r>
            <a:r>
              <a:rPr lang="zh-CN" altLang="en-US" dirty="0" smtClean="0"/>
              <a:t>项目英文名，维度组合</a:t>
            </a:r>
            <a:r>
              <a:rPr lang="en-US" altLang="zh-CN" dirty="0" smtClean="0"/>
              <a:t>)</a:t>
            </a:r>
            <a:r>
              <a:rPr lang="zh-CN" altLang="en-US" dirty="0" smtClean="0"/>
              <a:t>的形式替换</a:t>
            </a:r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 查询业务库</a:t>
            </a:r>
            <a:r>
              <a:rPr lang="en-US" altLang="zh-CN" dirty="0" err="1" smtClean="0"/>
              <a:t>mysql</a:t>
            </a:r>
            <a:r>
              <a:rPr lang="zh-CN" altLang="en-US" dirty="0" smtClean="0"/>
              <a:t>数据表名用函数</a:t>
            </a:r>
            <a:r>
              <a:rPr lang="en-US" altLang="zh-CN" dirty="0" smtClean="0"/>
              <a:t>$DB(</a:t>
            </a:r>
            <a:r>
              <a:rPr lang="zh-CN" altLang="en-US" dirty="0" smtClean="0"/>
              <a:t>库名</a:t>
            </a:r>
            <a:r>
              <a:rPr lang="en-US" altLang="zh-CN" dirty="0" smtClean="0"/>
              <a:t>.</a:t>
            </a:r>
            <a:r>
              <a:rPr lang="zh-CN" altLang="en-US" dirty="0" smtClean="0"/>
              <a:t>表名</a:t>
            </a:r>
            <a:r>
              <a:rPr lang="en-US" altLang="zh-CN" dirty="0" smtClean="0"/>
              <a:t>)</a:t>
            </a:r>
            <a:r>
              <a:rPr lang="zh-CN" altLang="en-US" dirty="0" smtClean="0"/>
              <a:t>的形式替换</a:t>
            </a:r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 项目管理的配置查询功能里获取</a:t>
            </a:r>
            <a:r>
              <a:rPr lang="en-US" altLang="zh-CN" dirty="0" err="1" smtClean="0"/>
              <a:t>sql</a:t>
            </a:r>
            <a:r>
              <a:rPr lang="zh-CN" altLang="en-US" dirty="0" smtClean="0"/>
              <a:t>的指标组合，项目英文名 维度组合且指标组合请使用</a:t>
            </a:r>
            <a:r>
              <a:rPr lang="en-US" altLang="zh-CN" dirty="0" err="1" smtClean="0"/>
              <a:t>sql</a:t>
            </a:r>
            <a:r>
              <a:rPr lang="zh-CN" altLang="en-US" dirty="0" smtClean="0"/>
              <a:t>字段组合里的名称</a:t>
            </a:r>
          </a:p>
          <a:p>
            <a:r>
              <a:rPr lang="en-US" altLang="zh-CN" dirty="0" smtClean="0"/>
              <a:t>5</a:t>
            </a:r>
            <a:r>
              <a:rPr lang="zh-CN" altLang="en-US" dirty="0" smtClean="0"/>
              <a:t> 表中的时间列统一用 </a:t>
            </a:r>
            <a:r>
              <a:rPr lang="en-US" altLang="zh-CN" dirty="0" err="1" smtClean="0"/>
              <a:t>cdate</a:t>
            </a:r>
            <a:r>
              <a:rPr lang="en-US" altLang="zh-CN" dirty="0" smtClean="0"/>
              <a:t> </a:t>
            </a:r>
            <a:r>
              <a:rPr lang="zh-CN" altLang="en-US" dirty="0" smtClean="0"/>
              <a:t>字段</a:t>
            </a:r>
          </a:p>
          <a:p>
            <a:r>
              <a:rPr lang="en-US" altLang="zh-CN" dirty="0" smtClean="0"/>
              <a:t>6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sql</a:t>
            </a:r>
            <a:r>
              <a:rPr lang="zh-CN" altLang="en-US" dirty="0" smtClean="0"/>
              <a:t>必须添加开始时间和结束时间条件限制，开始时间用</a:t>
            </a:r>
            <a:r>
              <a:rPr lang="en-US" altLang="zh-CN" dirty="0" smtClean="0"/>
              <a:t>$START(0)</a:t>
            </a:r>
            <a:r>
              <a:rPr lang="zh-CN" altLang="en-US" dirty="0" smtClean="0"/>
              <a:t>，结束时间</a:t>
            </a:r>
            <a:r>
              <a:rPr lang="en-US" altLang="zh-CN" dirty="0" smtClean="0"/>
              <a:t>$END(0)</a:t>
            </a:r>
            <a:r>
              <a:rPr lang="zh-CN" altLang="en-US" dirty="0" smtClean="0"/>
              <a:t>， 即：每个</a:t>
            </a:r>
            <a:r>
              <a:rPr lang="en-US" altLang="zh-CN" dirty="0" err="1" smtClean="0"/>
              <a:t>sql</a:t>
            </a:r>
            <a:r>
              <a:rPr lang="zh-CN" altLang="en-US" dirty="0" smtClean="0"/>
              <a:t>必须加上 </a:t>
            </a:r>
            <a:r>
              <a:rPr lang="en-US" altLang="zh-CN" dirty="0" smtClean="0"/>
              <a:t>where </a:t>
            </a:r>
            <a:r>
              <a:rPr lang="en-US" altLang="zh-CN" dirty="0" err="1" smtClean="0"/>
              <a:t>cdate</a:t>
            </a:r>
            <a:r>
              <a:rPr lang="en-US" altLang="zh-CN" dirty="0" smtClean="0"/>
              <a:t>&gt;='$START(0)' and </a:t>
            </a:r>
            <a:r>
              <a:rPr lang="en-US" altLang="zh-CN" dirty="0" err="1" smtClean="0"/>
              <a:t>cdate</a:t>
            </a:r>
            <a:r>
              <a:rPr lang="en-US" altLang="zh-CN" dirty="0" smtClean="0"/>
              <a:t>&lt;='$END(0)’</a:t>
            </a:r>
          </a:p>
          <a:p>
            <a:endParaRPr lang="en-US" altLang="zh-CN" dirty="0" smtClean="0"/>
          </a:p>
          <a:p>
            <a:endParaRPr lang="zh-CN" altLang="en-US" dirty="0" smtClean="0"/>
          </a:p>
          <a:p>
            <a:endParaRPr kumimoji="1" lang="zh-CN" alt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992563" y="17668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784" y="1737359"/>
            <a:ext cx="5492102" cy="469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63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第二步：添加报表</a:t>
            </a:r>
            <a:r>
              <a:rPr lang="en-US" altLang="zh-CN" dirty="0" smtClean="0"/>
              <a:t>-</a:t>
            </a:r>
            <a:r>
              <a:rPr lang="zh-CN" altLang="en-US" dirty="0" smtClean="0"/>
              <a:t>表格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992563" y="17668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817" y="2060251"/>
            <a:ext cx="95504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1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第二步：添加菜单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992563" y="17668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02433" y="1997839"/>
            <a:ext cx="834156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Helvetica" charset="0"/>
              </a:rPr>
              <a:t>菜单展示</a:t>
            </a:r>
          </a:p>
          <a:p>
            <a:r>
              <a:rPr lang="zh-CN" altLang="en-US" dirty="0">
                <a:solidFill>
                  <a:srgbClr val="000000"/>
                </a:solidFill>
                <a:latin typeface="Helvetica" charset="0"/>
              </a:rPr>
              <a:t>为方便用户的统一查找与管理，所有的菜单展示在页面的左侧。</a:t>
            </a:r>
          </a:p>
          <a:p>
            <a:r>
              <a:rPr lang="zh-CN" altLang="en-US" b="1" dirty="0">
                <a:solidFill>
                  <a:srgbClr val="000000"/>
                </a:solidFill>
                <a:latin typeface="Helvetica" charset="0"/>
              </a:rPr>
              <a:t>设置菜单</a:t>
            </a:r>
          </a:p>
          <a:p>
            <a:r>
              <a:rPr lang="zh-CN" altLang="en-US" dirty="0">
                <a:solidFill>
                  <a:srgbClr val="000000"/>
                </a:solidFill>
                <a:latin typeface="Helvetica" charset="0"/>
              </a:rPr>
              <a:t>一级菜单：一般是固定的，如果有需要可以邮件申请添加。</a:t>
            </a:r>
          </a:p>
          <a:p>
            <a:r>
              <a:rPr lang="zh-CN" altLang="en-US" dirty="0">
                <a:solidFill>
                  <a:srgbClr val="000000"/>
                </a:solidFill>
                <a:latin typeface="Helvetica" charset="0"/>
              </a:rPr>
              <a:t>二级菜单：由用户自由设置，可随意发挥，设置后属于一级菜单下的子菜单。</a:t>
            </a:r>
          </a:p>
          <a:p>
            <a:r>
              <a:rPr lang="zh-CN" altLang="en-US" dirty="0">
                <a:solidFill>
                  <a:srgbClr val="000000"/>
                </a:solidFill>
                <a:latin typeface="Helvetica" charset="0"/>
              </a:rPr>
              <a:t>报表： 选择需要在二级菜单下的报表，可多选，自由发挥。</a:t>
            </a:r>
          </a:p>
          <a:p>
            <a:r>
              <a:rPr lang="zh-CN" altLang="en-US" dirty="0">
                <a:solidFill>
                  <a:srgbClr val="000000"/>
                </a:solidFill>
                <a:latin typeface="Helvetica" charset="0"/>
              </a:rPr>
              <a:t>外链： 用户想要其他平台的报表连接到数据平台，可启用此功能，格式（名称：外链</a:t>
            </a:r>
            <a:r>
              <a:rPr lang="en-US" altLang="zh-CN" dirty="0" err="1">
                <a:solidFill>
                  <a:srgbClr val="000000"/>
                </a:solidFill>
                <a:latin typeface="Helvetica" charset="0"/>
              </a:rPr>
              <a:t>url</a:t>
            </a:r>
            <a:r>
              <a:rPr lang="zh-CN" altLang="en-US" dirty="0">
                <a:solidFill>
                  <a:srgbClr val="000000"/>
                </a:solidFill>
                <a:latin typeface="Helvetica" charset="0"/>
              </a:rPr>
              <a:t>）。 保存后即刻生效</a:t>
            </a:r>
            <a:r>
              <a:rPr lang="zh-CN" altLang="en-US" dirty="0" smtClean="0">
                <a:solidFill>
                  <a:srgbClr val="000000"/>
                </a:solidFill>
                <a:latin typeface="Helvetica" charset="0"/>
              </a:rPr>
              <a:t>。</a:t>
            </a:r>
            <a:endParaRPr lang="en-US" altLang="zh-CN" dirty="0" smtClean="0">
              <a:solidFill>
                <a:srgbClr val="000000"/>
              </a:solidFill>
              <a:latin typeface="Helvetica" charset="0"/>
            </a:endParaRPr>
          </a:p>
          <a:p>
            <a:r>
              <a:rPr lang="zh-CN" altLang="en-US" b="1" dirty="0" smtClean="0">
                <a:solidFill>
                  <a:srgbClr val="000000"/>
                </a:solidFill>
                <a:latin typeface="Helvetica" charset="0"/>
              </a:rPr>
              <a:t>自动下线机制：</a:t>
            </a:r>
            <a:endParaRPr lang="en-US" altLang="zh-CN" b="1" dirty="0" smtClean="0">
              <a:solidFill>
                <a:srgbClr val="000000"/>
              </a:solidFill>
              <a:latin typeface="Helvetica" charset="0"/>
            </a:endParaRPr>
          </a:p>
          <a:p>
            <a:r>
              <a:rPr lang="zh-CN" altLang="en-US" dirty="0" smtClean="0">
                <a:solidFill>
                  <a:srgbClr val="000000"/>
                </a:solidFill>
                <a:latin typeface="Helvetica" charset="0"/>
              </a:rPr>
              <a:t>记录用户访问日志，无人访问下线报表和相关</a:t>
            </a:r>
            <a:r>
              <a:rPr lang="en-US" altLang="zh-CN" dirty="0" err="1" smtClean="0">
                <a:solidFill>
                  <a:srgbClr val="000000"/>
                </a:solidFill>
                <a:latin typeface="Helvetica" charset="0"/>
              </a:rPr>
              <a:t>etl</a:t>
            </a:r>
            <a:endParaRPr lang="zh-CN" altLang="en-US" dirty="0">
              <a:solidFill>
                <a:srgbClr val="000000"/>
              </a:solidFill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0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邮件订阅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用</a:t>
            </a:r>
            <a:r>
              <a:rPr lang="zh-CN" altLang="en-US" dirty="0"/>
              <a:t>户订阅邮件后，以邮件的形式接收查看该报表的数据。</a:t>
            </a:r>
          </a:p>
          <a:p>
            <a:r>
              <a:rPr lang="zh-CN" altLang="en-US" dirty="0"/>
              <a:t>邮件设置：邮件标题默认报表的名称，收件人为公司的邮箱</a:t>
            </a:r>
          </a:p>
          <a:p>
            <a:endParaRPr kumimoji="1" lang="zh-CN" alt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992563" y="17668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30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收</a:t>
            </a:r>
            <a:r>
              <a:rPr lang="zh-TW" altLang="en-US" b="1" dirty="0" smtClean="0"/>
              <a:t>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用户收藏报表后，在左侧最顶端便可看到收藏的报表。</a:t>
            </a:r>
          </a:p>
          <a:p>
            <a:r>
              <a:rPr lang="zh-CN" altLang="en-US" dirty="0"/>
              <a:t>收藏设置：时间框右侧点击收藏即可，再次点击即可用取消收藏，方便而实用的功能。</a:t>
            </a:r>
          </a:p>
          <a:p>
            <a:endParaRPr kumimoji="1" lang="zh-CN" alt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992563" y="17668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11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/>
              <a:t>时间线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记录项目所有重要事件发生的时间历程。</a:t>
            </a:r>
          </a:p>
          <a:p>
            <a:r>
              <a:rPr lang="zh-CN" altLang="en-US" dirty="0"/>
              <a:t>添加设置：用户可以任意添加修改编辑。</a:t>
            </a:r>
          </a:p>
          <a:p>
            <a:endParaRPr kumimoji="1" lang="zh-CN" alt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992563" y="17668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0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开发者中</a:t>
            </a:r>
            <a:r>
              <a:rPr lang="zh-CN" altLang="en-US" b="1" dirty="0" smtClean="0"/>
              <a:t>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第一步：申请应</a:t>
            </a:r>
            <a:r>
              <a:rPr lang="zh-CN" altLang="en-US" b="1" dirty="0" smtClean="0"/>
              <a:t>用</a:t>
            </a:r>
            <a:r>
              <a:rPr lang="zh-CN" altLang="en-US" dirty="0"/>
              <a:t>；</a:t>
            </a:r>
            <a:r>
              <a:rPr lang="zh-CN" altLang="en-US" dirty="0" smtClean="0"/>
              <a:t>第二步：添加项目</a:t>
            </a:r>
            <a:r>
              <a:rPr lang="zh-CN" altLang="en-US" dirty="0"/>
              <a:t>；</a:t>
            </a:r>
            <a:r>
              <a:rPr lang="zh-CN" altLang="en-US" dirty="0" smtClean="0"/>
              <a:t>第三步：选择报表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992563" y="17668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369975"/>
            <a:ext cx="9817100" cy="326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1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多维查询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992563" y="17668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16100"/>
            <a:ext cx="94488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3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整体架构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zh-CN" altLang="en-US" sz="2800" dirty="0"/>
          </a:p>
          <a:p>
            <a:r>
              <a:rPr lang="zh-CN" altLang="en-US" sz="2800" dirty="0"/>
              <a:t/>
            </a:r>
            <a:br>
              <a:rPr lang="zh-CN" altLang="en-US" sz="2800" dirty="0"/>
            </a:br>
            <a:endParaRPr lang="zh-CN" altLang="en-US" sz="2800" dirty="0"/>
          </a:p>
          <a:p>
            <a:r>
              <a:rPr lang="zh-CN" altLang="en-US" sz="2800" dirty="0"/>
              <a:t/>
            </a:r>
            <a:br>
              <a:rPr lang="zh-CN" altLang="en-US" sz="2800" dirty="0"/>
            </a:br>
            <a:endParaRPr lang="zh-CN" altLang="en-US" sz="2800" dirty="0"/>
          </a:p>
          <a:p>
            <a:r>
              <a:rPr lang="zh-CN" altLang="en-US" sz="2800" dirty="0"/>
              <a:t/>
            </a:r>
            <a:br>
              <a:rPr lang="zh-CN" altLang="en-US" sz="2800" dirty="0"/>
            </a:br>
            <a:endParaRPr lang="zh-CN" altLang="en-US" sz="2800" dirty="0"/>
          </a:p>
          <a:p>
            <a:endParaRPr lang="zh-CN" altLang="en-US" sz="2800" dirty="0"/>
          </a:p>
          <a:p>
            <a:r>
              <a:rPr lang="zh-CN" altLang="en-US" sz="2800" dirty="0"/>
              <a:t/>
            </a:r>
            <a:br>
              <a:rPr lang="zh-CN" altLang="en-US" sz="2800" dirty="0"/>
            </a:br>
            <a:endParaRPr lang="zh-CN" altLang="en-US" sz="2800" dirty="0"/>
          </a:p>
          <a:p>
            <a:endParaRPr kumimoji="1"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713" y="2347411"/>
            <a:ext cx="59309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0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整体流程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800" dirty="0"/>
              <a:t>第一步：添加项</a:t>
            </a:r>
            <a:r>
              <a:rPr lang="zh-CN" altLang="en-US" sz="2800" dirty="0" smtClean="0"/>
              <a:t>目</a:t>
            </a:r>
            <a:endParaRPr lang="en-US" altLang="zh-CN" sz="2800" dirty="0" smtClean="0"/>
          </a:p>
          <a:p>
            <a:r>
              <a:rPr lang="zh-CN" altLang="en-US" sz="2800" dirty="0"/>
              <a:t>第二步：添加报表</a:t>
            </a:r>
          </a:p>
          <a:p>
            <a:r>
              <a:rPr lang="zh-CN" altLang="en-US" sz="2800" dirty="0"/>
              <a:t>第三步：添加菜单</a:t>
            </a:r>
          </a:p>
          <a:p>
            <a:r>
              <a:rPr lang="zh-CN" altLang="en-US" sz="2800" dirty="0"/>
              <a:t/>
            </a:r>
            <a:br>
              <a:rPr lang="zh-CN" altLang="en-US" sz="2800" dirty="0"/>
            </a:br>
            <a:endParaRPr lang="zh-CN" altLang="en-US" sz="2800" dirty="0"/>
          </a:p>
          <a:p>
            <a:r>
              <a:rPr lang="zh-CN" altLang="en-US" sz="2800" dirty="0"/>
              <a:t/>
            </a:r>
            <a:br>
              <a:rPr lang="zh-CN" altLang="en-US" sz="2800" dirty="0"/>
            </a:br>
            <a:endParaRPr lang="zh-CN" altLang="en-US" sz="2800" dirty="0"/>
          </a:p>
          <a:p>
            <a:r>
              <a:rPr lang="zh-CN" altLang="en-US" sz="2800" dirty="0"/>
              <a:t/>
            </a:r>
            <a:br>
              <a:rPr lang="zh-CN" altLang="en-US" sz="2800" dirty="0"/>
            </a:br>
            <a:endParaRPr lang="zh-CN" altLang="en-US" sz="2800" dirty="0"/>
          </a:p>
          <a:p>
            <a:endParaRPr lang="zh-CN" altLang="en-US" sz="2800" dirty="0"/>
          </a:p>
          <a:p>
            <a:r>
              <a:rPr lang="zh-CN" altLang="en-US" sz="2800" dirty="0"/>
              <a:t/>
            </a:r>
            <a:br>
              <a:rPr lang="zh-CN" altLang="en-US" sz="2800" dirty="0"/>
            </a:br>
            <a:endParaRPr lang="zh-CN" altLang="en-US" sz="2800" dirty="0"/>
          </a:p>
          <a:p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5457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第一步：添加项</a:t>
            </a:r>
            <a:r>
              <a:rPr lang="zh-CN" altLang="en-US" dirty="0" smtClean="0"/>
              <a:t>目</a:t>
            </a:r>
            <a:r>
              <a:rPr lang="en-US" altLang="zh-CN" dirty="0" smtClean="0"/>
              <a:t>-</a:t>
            </a:r>
            <a:r>
              <a:rPr lang="zh-CN" altLang="en-US" dirty="0" smtClean="0"/>
              <a:t>新建项目</a:t>
            </a:r>
            <a:endParaRPr lang="en-US" altLang="zh-CN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1624" y="1591842"/>
            <a:ext cx="8737600" cy="25908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61624" y="4467828"/>
            <a:ext cx="882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任务类型：报表类、调度类</a:t>
            </a:r>
            <a:endParaRPr kumimoji="1" lang="en-US" altLang="zh-CN" dirty="0" smtClean="0"/>
          </a:p>
          <a:p>
            <a:r>
              <a:rPr kumimoji="1" lang="zh-CN" altLang="en-US" dirty="0" smtClean="0"/>
              <a:t>存储类型：</a:t>
            </a:r>
            <a:r>
              <a:rPr kumimoji="1" lang="en-US" altLang="zh-CN" dirty="0" err="1" smtClean="0"/>
              <a:t>mysql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hbase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057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第一步：添加项</a:t>
            </a:r>
            <a:r>
              <a:rPr lang="zh-CN" altLang="en-US" dirty="0" smtClean="0"/>
              <a:t>目</a:t>
            </a:r>
            <a:r>
              <a:rPr lang="en-US" altLang="zh-CN" dirty="0" smtClean="0"/>
              <a:t>—</a:t>
            </a:r>
            <a:r>
              <a:rPr lang="zh-CN" altLang="en-US" dirty="0" smtClean="0"/>
              <a:t>输入</a:t>
            </a:r>
            <a:r>
              <a:rPr lang="en-US" altLang="zh-CN" dirty="0" smtClean="0"/>
              <a:t>HQL</a:t>
            </a:r>
            <a:endParaRPr lang="en-US" altLang="zh-CN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29056" y="1846263"/>
            <a:ext cx="2194213" cy="40227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630" y="1737360"/>
            <a:ext cx="8775700" cy="46821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838" y="1541795"/>
            <a:ext cx="4384819" cy="482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36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第一步：添加项</a:t>
            </a:r>
            <a:r>
              <a:rPr lang="zh-CN" altLang="en-US" dirty="0" smtClean="0"/>
              <a:t>目</a:t>
            </a:r>
            <a:r>
              <a:rPr lang="en-US" altLang="zh-CN" dirty="0" smtClean="0"/>
              <a:t>—</a:t>
            </a:r>
            <a:r>
              <a:rPr lang="zh-CN" altLang="en-US" dirty="0" smtClean="0"/>
              <a:t>配置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平台时间</a:t>
            </a:r>
            <a:endParaRPr lang="zh-CN" altLang="en-US" dirty="0"/>
          </a:p>
          <a:p>
            <a:r>
              <a:rPr lang="zh-CN" altLang="en-US" dirty="0"/>
              <a:t>调度时间：</a:t>
            </a:r>
            <a:r>
              <a:rPr lang="en-US" altLang="zh-CN" dirty="0" err="1"/>
              <a:t>hql</a:t>
            </a:r>
            <a:r>
              <a:rPr lang="zh-CN" altLang="en-US" dirty="0"/>
              <a:t>任务被调起的时间。</a:t>
            </a:r>
            <a:r>
              <a:rPr lang="en-US" altLang="zh-CN" dirty="0" err="1"/>
              <a:t>eg</a:t>
            </a:r>
            <a:r>
              <a:rPr lang="en-US" altLang="zh-CN" dirty="0"/>
              <a:t>:</a:t>
            </a:r>
            <a:r>
              <a:rPr lang="zh-CN" altLang="en-US" dirty="0"/>
              <a:t>天级别任务调度时间为每天上午</a:t>
            </a:r>
            <a:r>
              <a:rPr lang="en-US" altLang="zh-CN" dirty="0"/>
              <a:t>4</a:t>
            </a:r>
            <a:r>
              <a:rPr lang="zh-CN" altLang="en-US" dirty="0"/>
              <a:t>点。</a:t>
            </a:r>
          </a:p>
          <a:p>
            <a:r>
              <a:rPr lang="zh-CN" altLang="en-US" dirty="0"/>
              <a:t>运行时间：</a:t>
            </a:r>
            <a:r>
              <a:rPr lang="en-US" altLang="zh-CN" dirty="0" err="1"/>
              <a:t>hql</a:t>
            </a:r>
            <a:r>
              <a:rPr lang="zh-CN" altLang="en-US" dirty="0"/>
              <a:t>任务的时间。</a:t>
            </a:r>
            <a:r>
              <a:rPr lang="en-US" altLang="zh-CN" dirty="0" err="1"/>
              <a:t>eg</a:t>
            </a:r>
            <a:r>
              <a:rPr lang="en-US" altLang="zh-CN" dirty="0"/>
              <a:t>:</a:t>
            </a:r>
            <a:r>
              <a:rPr lang="zh-CN" altLang="en-US" dirty="0"/>
              <a:t>该</a:t>
            </a:r>
            <a:r>
              <a:rPr lang="en-US" altLang="zh-CN" dirty="0" err="1"/>
              <a:t>hql</a:t>
            </a:r>
            <a:r>
              <a:rPr lang="zh-CN" altLang="en-US" dirty="0"/>
              <a:t>跑</a:t>
            </a:r>
            <a:r>
              <a:rPr lang="en-US" altLang="zh-CN" dirty="0"/>
              <a:t>2015-11-11</a:t>
            </a:r>
            <a:r>
              <a:rPr lang="zh-CN" altLang="en-US" dirty="0"/>
              <a:t>的数据即运行时间为</a:t>
            </a:r>
            <a:r>
              <a:rPr lang="en-US" altLang="zh-CN" dirty="0"/>
              <a:t>2015-11-11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依赖时间：默认为运行时间，可以通过依赖表的起始时间</a:t>
            </a:r>
            <a:r>
              <a:rPr lang="en-US" altLang="zh-CN" dirty="0"/>
              <a:t>/</a:t>
            </a:r>
            <a:r>
              <a:rPr lang="zh-CN" altLang="en-US" dirty="0"/>
              <a:t>终止时间配置。</a:t>
            </a:r>
          </a:p>
          <a:p>
            <a:r>
              <a:rPr lang="zh-CN" altLang="en-US" dirty="0"/>
              <a:t>数据展现时间：查看数据时的时间 打开配置项的话可以在</a:t>
            </a:r>
            <a:r>
              <a:rPr lang="en-US" altLang="zh-CN" dirty="0" err="1"/>
              <a:t>hql</a:t>
            </a:r>
            <a:r>
              <a:rPr lang="zh-CN" altLang="en-US" dirty="0"/>
              <a:t>自定义。</a:t>
            </a:r>
          </a:p>
          <a:p>
            <a:r>
              <a:rPr lang="zh-CN" altLang="en-US" b="1" dirty="0"/>
              <a:t>调度周期</a:t>
            </a:r>
            <a:endParaRPr lang="zh-CN" altLang="en-US" dirty="0"/>
          </a:p>
          <a:p>
            <a:r>
              <a:rPr lang="zh-CN" altLang="en-US" dirty="0"/>
              <a:t>平台调度周期分为：小时，天，周，月，每天定点，每月定天，每周定天</a:t>
            </a:r>
          </a:p>
          <a:p>
            <a:r>
              <a:rPr lang="zh-CN" altLang="en-US" b="1" dirty="0"/>
              <a:t>数据运行时间</a:t>
            </a:r>
            <a:r>
              <a:rPr lang="en-US" altLang="zh-CN" b="1" dirty="0"/>
              <a:t>(</a:t>
            </a:r>
            <a:r>
              <a:rPr lang="zh-CN" altLang="en-US" b="1" dirty="0"/>
              <a:t>即函数替换基准时间</a:t>
            </a:r>
            <a:r>
              <a:rPr lang="en-US" altLang="zh-CN" b="1" dirty="0"/>
              <a:t>)</a:t>
            </a:r>
            <a:r>
              <a:rPr lang="zh-CN" altLang="en-US" b="1" dirty="0"/>
              <a:t>和调度时间偏移量</a:t>
            </a:r>
            <a:endParaRPr lang="zh-CN" altLang="en-US" dirty="0"/>
          </a:p>
          <a:p>
            <a:r>
              <a:rPr lang="en-US" altLang="zh-CN" dirty="0" err="1"/>
              <a:t>hql</a:t>
            </a:r>
            <a:r>
              <a:rPr lang="zh-CN" altLang="en-US" dirty="0"/>
              <a:t>任务运行时间为调度时间减去该偏移量。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729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第一步：添加项</a:t>
            </a:r>
            <a:r>
              <a:rPr lang="zh-CN" altLang="en-US" dirty="0" smtClean="0"/>
              <a:t>目</a:t>
            </a:r>
            <a:r>
              <a:rPr lang="en-US" altLang="zh-CN" dirty="0" smtClean="0"/>
              <a:t>—</a:t>
            </a:r>
            <a:r>
              <a:rPr lang="zh-CN" altLang="en-US" smtClean="0"/>
              <a:t>配置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b="1" dirty="0"/>
              <a:t>回溯次数</a:t>
            </a:r>
            <a:endParaRPr lang="zh-CN" altLang="en-US" dirty="0"/>
          </a:p>
          <a:p>
            <a:r>
              <a:rPr lang="zh-CN" altLang="en-US" dirty="0"/>
              <a:t>回溯次数控制</a:t>
            </a:r>
            <a:r>
              <a:rPr lang="en-US" altLang="zh-CN" dirty="0" err="1"/>
              <a:t>hql</a:t>
            </a:r>
            <a:r>
              <a:rPr lang="zh-CN" altLang="en-US" dirty="0"/>
              <a:t>任务回跑天</a:t>
            </a:r>
            <a:r>
              <a:rPr lang="en-US" altLang="zh-CN" dirty="0"/>
              <a:t>/</a:t>
            </a:r>
            <a:r>
              <a:rPr lang="zh-CN" altLang="en-US" dirty="0"/>
              <a:t>小时数。如对于天级别任务回溯次数参数配置为</a:t>
            </a:r>
            <a:r>
              <a:rPr lang="en-US" altLang="zh-CN" dirty="0"/>
              <a:t>2</a:t>
            </a:r>
            <a:r>
              <a:rPr lang="zh-CN" altLang="en-US" dirty="0"/>
              <a:t>，偏移配置为</a:t>
            </a:r>
            <a:r>
              <a:rPr lang="en-US" altLang="zh-CN" dirty="0"/>
              <a:t>-1day</a:t>
            </a:r>
            <a:r>
              <a:rPr lang="zh-CN" altLang="en-US" dirty="0"/>
              <a:t>，那么</a:t>
            </a:r>
            <a:r>
              <a:rPr lang="en-US" altLang="zh-CN" dirty="0"/>
              <a:t>2015-11-11</a:t>
            </a:r>
            <a:r>
              <a:rPr lang="zh-CN" altLang="en-US" dirty="0"/>
              <a:t>调度任务时会调度起</a:t>
            </a:r>
            <a:r>
              <a:rPr lang="en-US" altLang="zh-CN" dirty="0"/>
              <a:t>2015-11-10,2015-11-09,2015-10-08</a:t>
            </a:r>
            <a:r>
              <a:rPr lang="zh-CN" altLang="en-US" dirty="0"/>
              <a:t>三天任务。</a:t>
            </a:r>
          </a:p>
          <a:p>
            <a:r>
              <a:rPr lang="zh-CN" altLang="en-US" b="1" dirty="0"/>
              <a:t>自定义数据展现时间</a:t>
            </a:r>
            <a:endParaRPr lang="zh-CN" altLang="en-US" dirty="0"/>
          </a:p>
          <a:p>
            <a:r>
              <a:rPr lang="zh-CN" altLang="en-US" dirty="0"/>
              <a:t>如需</a:t>
            </a:r>
            <a:r>
              <a:rPr lang="en-US" altLang="zh-CN" dirty="0" err="1"/>
              <a:t>hql</a:t>
            </a:r>
            <a:r>
              <a:rPr lang="zh-CN" altLang="en-US" dirty="0"/>
              <a:t>任务自定义展现时间选中该选项即可，如果选中该选项</a:t>
            </a:r>
            <a:r>
              <a:rPr lang="en-US" altLang="zh-CN" dirty="0" err="1"/>
              <a:t>hql</a:t>
            </a:r>
            <a:r>
              <a:rPr lang="zh-CN" altLang="en-US" dirty="0"/>
              <a:t>自定义展现时间维度名必须为</a:t>
            </a:r>
            <a:r>
              <a:rPr lang="en-US" altLang="zh-CN" dirty="0" err="1"/>
              <a:t>cdate</a:t>
            </a:r>
            <a:r>
              <a:rPr lang="zh-CN" altLang="en-US" dirty="0"/>
              <a:t>且作为第一个维度，</a:t>
            </a:r>
            <a:r>
              <a:rPr lang="en-US" altLang="zh-CN" dirty="0"/>
              <a:t>grouping sets</a:t>
            </a:r>
            <a:r>
              <a:rPr lang="zh-CN" altLang="en-US" dirty="0"/>
              <a:t>必须是</a:t>
            </a:r>
            <a:r>
              <a:rPr lang="en-US" altLang="zh-CN" dirty="0" err="1"/>
              <a:t>cdate</a:t>
            </a:r>
            <a:r>
              <a:rPr lang="zh-CN" altLang="en-US" dirty="0"/>
              <a:t>维度和其他维度的组合。</a:t>
            </a:r>
          </a:p>
          <a:p>
            <a:r>
              <a:rPr lang="zh-CN" altLang="en-US" b="1" dirty="0"/>
              <a:t>参数配置</a:t>
            </a:r>
            <a:endParaRPr lang="zh-CN" altLang="en-US" dirty="0"/>
          </a:p>
          <a:p>
            <a:r>
              <a:rPr lang="zh-CN" altLang="en-US" dirty="0"/>
              <a:t>设置</a:t>
            </a:r>
            <a:r>
              <a:rPr lang="en-US" altLang="zh-CN" dirty="0" err="1"/>
              <a:t>hql</a:t>
            </a:r>
            <a:r>
              <a:rPr lang="zh-CN" altLang="en-US" dirty="0"/>
              <a:t>参数和使用</a:t>
            </a:r>
            <a:r>
              <a:rPr lang="en-US" altLang="zh-CN" dirty="0" err="1"/>
              <a:t>udf</a:t>
            </a:r>
            <a:r>
              <a:rPr lang="zh-CN" altLang="en-US" dirty="0"/>
              <a:t>，</a:t>
            </a:r>
            <a:r>
              <a:rPr lang="en-US" altLang="zh-CN" dirty="0"/>
              <a:t>transform</a:t>
            </a:r>
          </a:p>
          <a:p>
            <a:r>
              <a:rPr lang="zh-CN" altLang="en-US" b="1" dirty="0"/>
              <a:t>维度</a:t>
            </a:r>
            <a:r>
              <a:rPr lang="en-US" altLang="zh-CN" b="1" dirty="0"/>
              <a:t>/</a:t>
            </a:r>
            <a:r>
              <a:rPr lang="zh-CN" altLang="en-US" b="1" dirty="0"/>
              <a:t>指标字段类型设置</a:t>
            </a:r>
            <a:endParaRPr lang="zh-CN" altLang="en-US" dirty="0"/>
          </a:p>
          <a:p>
            <a:r>
              <a:rPr lang="zh-CN" altLang="en-US" dirty="0"/>
              <a:t>目前支持字符串</a:t>
            </a:r>
            <a:r>
              <a:rPr lang="en-US" altLang="zh-CN" dirty="0"/>
              <a:t>(100</a:t>
            </a:r>
            <a:r>
              <a:rPr lang="zh-CN" altLang="en-US" dirty="0"/>
              <a:t>字符</a:t>
            </a:r>
            <a:r>
              <a:rPr lang="en-US" altLang="zh-CN" dirty="0"/>
              <a:t>)</a:t>
            </a:r>
            <a:r>
              <a:rPr lang="zh-CN" altLang="en-US" dirty="0"/>
              <a:t>、字符串</a:t>
            </a:r>
            <a:r>
              <a:rPr lang="en-US" altLang="zh-CN" dirty="0"/>
              <a:t>(200</a:t>
            </a:r>
            <a:r>
              <a:rPr lang="zh-CN" altLang="en-US" dirty="0"/>
              <a:t>字符</a:t>
            </a:r>
            <a:r>
              <a:rPr lang="en-US" altLang="zh-CN" dirty="0"/>
              <a:t>)</a:t>
            </a:r>
            <a:r>
              <a:rPr lang="zh-CN" altLang="en-US" dirty="0"/>
              <a:t>、字符串</a:t>
            </a:r>
            <a:r>
              <a:rPr lang="en-US" altLang="zh-CN" dirty="0"/>
              <a:t>(1024</a:t>
            </a:r>
            <a:r>
              <a:rPr lang="zh-CN" altLang="en-US" dirty="0"/>
              <a:t>字符</a:t>
            </a:r>
            <a:r>
              <a:rPr lang="en-US" altLang="zh-CN" dirty="0"/>
              <a:t>)</a:t>
            </a:r>
            <a:r>
              <a:rPr lang="zh-CN" altLang="en-US" dirty="0"/>
              <a:t>、数字</a:t>
            </a:r>
            <a:r>
              <a:rPr lang="en-US" altLang="zh-CN" dirty="0"/>
              <a:t>4</a:t>
            </a:r>
            <a:r>
              <a:rPr lang="zh-CN" altLang="en-US" dirty="0"/>
              <a:t>种字段类型。对于维度指标设置类型后不可更改，同一个项目中相同的维度只能有一种类型。</a:t>
            </a:r>
          </a:p>
          <a:p>
            <a:r>
              <a:rPr lang="zh-CN" altLang="en-US" b="1" dirty="0"/>
              <a:t>依赖表依赖时间设置</a:t>
            </a:r>
            <a:endParaRPr lang="zh-CN" altLang="en-US" dirty="0"/>
          </a:p>
          <a:p>
            <a:r>
              <a:rPr lang="zh-CN" altLang="en-US" dirty="0"/>
              <a:t>通过依赖表的起始时间</a:t>
            </a:r>
            <a:r>
              <a:rPr lang="en-US" altLang="zh-CN" dirty="0"/>
              <a:t>/</a:t>
            </a:r>
            <a:r>
              <a:rPr lang="zh-CN" altLang="en-US" dirty="0"/>
              <a:t>终止时间参数设置检测依赖时间，设置依赖时间格式为 </a:t>
            </a:r>
            <a:r>
              <a:rPr lang="en-US" altLang="zh-CN" dirty="0"/>
              <a:t>$DATE(0)/$DATE(0),$HOUR(0)/$HOUR(0)</a:t>
            </a:r>
            <a:r>
              <a:rPr lang="zh-CN" altLang="en-US" dirty="0"/>
              <a:t>。如运行时间为</a:t>
            </a:r>
            <a:r>
              <a:rPr lang="en-US" altLang="zh-CN" dirty="0"/>
              <a:t>2015-11-11</a:t>
            </a:r>
            <a:r>
              <a:rPr lang="zh-CN" altLang="en-US" dirty="0"/>
              <a:t>的任务需要检测依赖表</a:t>
            </a:r>
            <a:r>
              <a:rPr lang="en-US" altLang="zh-CN" dirty="0"/>
              <a:t>2015-11-10</a:t>
            </a:r>
            <a:r>
              <a:rPr lang="zh-CN" altLang="en-US" dirty="0"/>
              <a:t>和</a:t>
            </a:r>
            <a:r>
              <a:rPr lang="en-US" altLang="zh-CN" dirty="0"/>
              <a:t>2015-11-11</a:t>
            </a:r>
            <a:r>
              <a:rPr lang="zh-CN" altLang="en-US" dirty="0"/>
              <a:t>数据是否</a:t>
            </a:r>
            <a:r>
              <a:rPr lang="en-US" altLang="zh-CN" dirty="0"/>
              <a:t>ready</a:t>
            </a:r>
            <a:r>
              <a:rPr lang="zh-CN" altLang="en-US" dirty="0"/>
              <a:t>，那么该参数可配置为</a:t>
            </a:r>
            <a:r>
              <a:rPr lang="en-US" altLang="zh-CN" dirty="0"/>
              <a:t>$DATE(-1)/$DATE(0)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368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第一步：添加项</a:t>
            </a:r>
            <a:r>
              <a:rPr lang="zh-CN" altLang="en-US" dirty="0" smtClean="0"/>
              <a:t>目</a:t>
            </a:r>
            <a:r>
              <a:rPr lang="en-US" altLang="zh-CN" dirty="0" smtClean="0"/>
              <a:t>—</a:t>
            </a:r>
            <a:r>
              <a:rPr lang="zh-CN" altLang="en-US" dirty="0" smtClean="0"/>
              <a:t>编辑</a:t>
            </a:r>
            <a:endParaRPr lang="en-US" altLang="zh-CN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130" y="1958764"/>
            <a:ext cx="99187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4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怀旧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回顾</Template>
  <TotalTime>341</TotalTime>
  <Words>1487</Words>
  <Application>Microsoft Macintosh PowerPoint</Application>
  <PresentationFormat>宽屏</PresentationFormat>
  <Paragraphs>185</Paragraphs>
  <Slides>27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Calibri</vt:lpstr>
      <vt:lpstr>Calibri Light</vt:lpstr>
      <vt:lpstr>DengXian</vt:lpstr>
      <vt:lpstr>Helvetica</vt:lpstr>
      <vt:lpstr>Mangal</vt:lpstr>
      <vt:lpstr>宋体</vt:lpstr>
      <vt:lpstr>新細明體</vt:lpstr>
      <vt:lpstr>Arial</vt:lpstr>
      <vt:lpstr>怀旧</vt:lpstr>
      <vt:lpstr>Data平台介绍</vt:lpstr>
      <vt:lpstr>目标</vt:lpstr>
      <vt:lpstr>整体架构</vt:lpstr>
      <vt:lpstr>整体流程</vt:lpstr>
      <vt:lpstr>第一步：添加项目-新建项目</vt:lpstr>
      <vt:lpstr>第一步：添加项目—输入HQL</vt:lpstr>
      <vt:lpstr>第一步：添加项目—配置</vt:lpstr>
      <vt:lpstr>第一步：添加项目—配置</vt:lpstr>
      <vt:lpstr>第一步：添加项目—编辑</vt:lpstr>
      <vt:lpstr>第一步：添加项目—运行</vt:lpstr>
      <vt:lpstr>第一步：添加项目—任务状态</vt:lpstr>
      <vt:lpstr>第二步：添加报表</vt:lpstr>
      <vt:lpstr>第二步：添加报表-时间条件设置</vt:lpstr>
      <vt:lpstr>第二步：添加报表-图表</vt:lpstr>
      <vt:lpstr>第二步：添加报表-图表</vt:lpstr>
      <vt:lpstr>第二步：添加报表-表格</vt:lpstr>
      <vt:lpstr>第二步：添加报表-表格</vt:lpstr>
      <vt:lpstr>第二步：添加报表-表格</vt:lpstr>
      <vt:lpstr>第二步：添加报表-表格</vt:lpstr>
      <vt:lpstr>第二步：添加报表-自定义表格</vt:lpstr>
      <vt:lpstr>第二步：添加报表-表格</vt:lpstr>
      <vt:lpstr>第二步：添加菜单</vt:lpstr>
      <vt:lpstr>邮件订阅</vt:lpstr>
      <vt:lpstr>收藏</vt:lpstr>
      <vt:lpstr>时间线</vt:lpstr>
      <vt:lpstr>开发者中心</vt:lpstr>
      <vt:lpstr>多维查询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Data平台介绍</dc:title>
  <dc:creator>B18997</dc:creator>
  <cp:lastModifiedBy>B18997</cp:lastModifiedBy>
  <cp:revision>34</cp:revision>
  <dcterms:created xsi:type="dcterms:W3CDTF">2017-03-15T11:12:37Z</dcterms:created>
  <dcterms:modified xsi:type="dcterms:W3CDTF">2017-03-21T15:01:10Z</dcterms:modified>
</cp:coreProperties>
</file>